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3"/>
  </p:notesMasterIdLst>
  <p:sldIdLst>
    <p:sldId id="257" r:id="rId2"/>
    <p:sldId id="271" r:id="rId3"/>
    <p:sldId id="307" r:id="rId4"/>
    <p:sldId id="308" r:id="rId5"/>
    <p:sldId id="276" r:id="rId6"/>
    <p:sldId id="256" r:id="rId7"/>
    <p:sldId id="265" r:id="rId8"/>
    <p:sldId id="266" r:id="rId9"/>
    <p:sldId id="267" r:id="rId10"/>
    <p:sldId id="313" r:id="rId11"/>
    <p:sldId id="309" r:id="rId12"/>
    <p:sldId id="272" r:id="rId13"/>
    <p:sldId id="285" r:id="rId14"/>
    <p:sldId id="281" r:id="rId15"/>
    <p:sldId id="288" r:id="rId16"/>
    <p:sldId id="314" r:id="rId17"/>
    <p:sldId id="317" r:id="rId18"/>
    <p:sldId id="354" r:id="rId19"/>
    <p:sldId id="355" r:id="rId20"/>
    <p:sldId id="357" r:id="rId21"/>
    <p:sldId id="312" r:id="rId22"/>
    <p:sldId id="286" r:id="rId23"/>
    <p:sldId id="320" r:id="rId24"/>
    <p:sldId id="321" r:id="rId25"/>
    <p:sldId id="322" r:id="rId26"/>
    <p:sldId id="323" r:id="rId27"/>
    <p:sldId id="324" r:id="rId28"/>
    <p:sldId id="316" r:id="rId29"/>
    <p:sldId id="325" r:id="rId30"/>
    <p:sldId id="326" r:id="rId31"/>
    <p:sldId id="327" r:id="rId32"/>
    <p:sldId id="328" r:id="rId33"/>
    <p:sldId id="329" r:id="rId34"/>
    <p:sldId id="330" r:id="rId35"/>
    <p:sldId id="332" r:id="rId36"/>
    <p:sldId id="347" r:id="rId37"/>
    <p:sldId id="348" r:id="rId38"/>
    <p:sldId id="350" r:id="rId39"/>
    <p:sldId id="351" r:id="rId40"/>
    <p:sldId id="311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10" r:id="rId54"/>
    <p:sldId id="352" r:id="rId55"/>
    <p:sldId id="345" r:id="rId56"/>
    <p:sldId id="298" r:id="rId57"/>
    <p:sldId id="299" r:id="rId58"/>
    <p:sldId id="290" r:id="rId59"/>
    <p:sldId id="300" r:id="rId60"/>
    <p:sldId id="291" r:id="rId61"/>
    <p:sldId id="301" r:id="rId62"/>
    <p:sldId id="293" r:id="rId63"/>
    <p:sldId id="303" r:id="rId64"/>
    <p:sldId id="292" r:id="rId65"/>
    <p:sldId id="304" r:id="rId66"/>
    <p:sldId id="294" r:id="rId67"/>
    <p:sldId id="305" r:id="rId68"/>
    <p:sldId id="306" r:id="rId69"/>
    <p:sldId id="295" r:id="rId70"/>
    <p:sldId id="296" r:id="rId71"/>
    <p:sldId id="264" r:id="rId72"/>
  </p:sldIdLst>
  <p:sldSz cx="9144000" cy="6858000" type="screen4x3"/>
  <p:notesSz cx="6858000" cy="9144000"/>
  <p:embeddedFontLst>
    <p:embeddedFont>
      <p:font typeface="12롯데마트드림Light" panose="02020603020101020101" pitchFamily="18" charset="-127"/>
      <p:regular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alibri Light" panose="020F0302020204030204" pitchFamily="34" charset="0"/>
      <p:regular r:id="rId79"/>
      <p:italic r:id="rId80"/>
    </p:embeddedFont>
    <p:embeddedFont>
      <p:font typeface="맑은 고딕" panose="020B0503020000020004" pitchFamily="50" charset="-127"/>
      <p:regular r:id="rId81"/>
      <p:bold r:id="rId82"/>
    </p:embeddedFont>
    <p:embeddedFont>
      <p:font typeface="포천 막걸리체" panose="02030503000000000000" pitchFamily="18" charset="-127"/>
      <p:regular r:id="rId8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412"/>
    <a:srgbClr val="000000"/>
    <a:srgbClr val="A6A6A6"/>
    <a:srgbClr val="7F7F7F"/>
    <a:srgbClr val="112B43"/>
    <a:srgbClr val="FFFAF3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26" y="402"/>
      </p:cViewPr>
      <p:guideLst>
        <p:guide orient="horz" pos="43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3.fntdata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A63D4C-1A93-41A7-B69B-16BA605C2660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E259AE0-9FD9-4DA1-A8CD-06F35D08DB70}">
      <dgm:prSet/>
      <dgm:spPr/>
      <dgm:t>
        <a:bodyPr/>
        <a:lstStyle/>
        <a:p>
          <a:r>
            <a:rPr lang="ko-KR" dirty="0" err="1">
              <a:latin typeface="포천 막걸리체" panose="02030503000000000000" pitchFamily="18" charset="-127"/>
              <a:ea typeface="포천 막걸리체" panose="02030503000000000000" pitchFamily="18" charset="-127"/>
            </a:rPr>
            <a:t>소활술</a:t>
          </a:r>
          <a:endParaRPr lang="en-US" dirty="0">
            <a:latin typeface="포천 막걸리체" panose="02030503000000000000" pitchFamily="18" charset="-127"/>
            <a:ea typeface="포천 막걸리체" panose="02030503000000000000" pitchFamily="18" charset="-127"/>
          </a:endParaRPr>
        </a:p>
      </dgm:t>
    </dgm:pt>
    <dgm:pt modelId="{1E8D567D-ACF8-4956-AE39-3FD17F739FB5}" type="parTrans" cxnId="{7F29DAAF-6A57-4ECA-B34F-F0504AF0EE8F}">
      <dgm:prSet/>
      <dgm:spPr/>
      <dgm:t>
        <a:bodyPr/>
        <a:lstStyle/>
        <a:p>
          <a:endParaRPr lang="en-US"/>
        </a:p>
      </dgm:t>
    </dgm:pt>
    <dgm:pt modelId="{5E4A0532-1F81-4A6C-B896-62DE18A5E1C7}" type="sibTrans" cxnId="{7F29DAAF-6A57-4ECA-B34F-F0504AF0EE8F}">
      <dgm:prSet/>
      <dgm:spPr/>
      <dgm:t>
        <a:bodyPr/>
        <a:lstStyle/>
        <a:p>
          <a:endParaRPr lang="en-US"/>
        </a:p>
      </dgm:t>
    </dgm:pt>
    <dgm:pt modelId="{B1B6C9FC-786D-4B32-AF43-F95A1947E0B7}">
      <dgm:prSet custT="1"/>
      <dgm:spPr/>
      <dgm:t>
        <a:bodyPr/>
        <a:lstStyle/>
        <a:p>
          <a:pPr>
            <a:buFontTx/>
            <a:buNone/>
          </a:pPr>
          <a:r>
            <a:rPr lang="ko-KR" altLang="en-US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전투 중</a:t>
          </a:r>
          <a:r>
            <a: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, </a:t>
          </a:r>
          <a:r>
            <a:rPr lang="ko-KR" altLang="en-US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최대 체력을 일시적으로 소모하여 다른 술법이나 자신을 강화할 수 있음</a:t>
          </a:r>
          <a:r>
            <a: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.</a:t>
          </a:r>
          <a:endParaRPr lang="en-US" sz="1800" dirty="0">
            <a:latin typeface="12롯데마트드림Light" panose="02020603020101020101" pitchFamily="18" charset="-127"/>
            <a:ea typeface="12롯데마트드림Light" panose="02020603020101020101" pitchFamily="18" charset="-127"/>
          </a:endParaRPr>
        </a:p>
      </dgm:t>
    </dgm:pt>
    <dgm:pt modelId="{9FB6D172-81BB-44F2-83CB-01C6AA0CB3F5}" type="parTrans" cxnId="{F67882F1-433F-40A2-B044-ABC46CD4CD51}">
      <dgm:prSet/>
      <dgm:spPr/>
      <dgm:t>
        <a:bodyPr/>
        <a:lstStyle/>
        <a:p>
          <a:endParaRPr lang="en-US"/>
        </a:p>
      </dgm:t>
    </dgm:pt>
    <dgm:pt modelId="{E3FFE358-9A83-4422-8848-2E6E997CCD9D}" type="sibTrans" cxnId="{F67882F1-433F-40A2-B044-ABC46CD4CD51}">
      <dgm:prSet/>
      <dgm:spPr/>
      <dgm:t>
        <a:bodyPr/>
        <a:lstStyle/>
        <a:p>
          <a:endParaRPr lang="en-US"/>
        </a:p>
      </dgm:t>
    </dgm:pt>
    <dgm:pt modelId="{5C27CDD1-22D1-426A-9A18-C349F4895D9F}" type="pres">
      <dgm:prSet presAssocID="{9CA63D4C-1A93-41A7-B69B-16BA605C2660}" presName="Name0" presStyleCnt="0">
        <dgm:presLayoutVars>
          <dgm:dir/>
          <dgm:animLvl val="lvl"/>
          <dgm:resizeHandles val="exact"/>
        </dgm:presLayoutVars>
      </dgm:prSet>
      <dgm:spPr/>
    </dgm:pt>
    <dgm:pt modelId="{C9FF3809-C3AE-4D8A-930C-7A9935AAB2DD}" type="pres">
      <dgm:prSet presAssocID="{FE259AE0-9FD9-4DA1-A8CD-06F35D08DB70}" presName="linNode" presStyleCnt="0"/>
      <dgm:spPr/>
    </dgm:pt>
    <dgm:pt modelId="{C8E62162-0C13-4A99-9D9F-4D8659AE719D}" type="pres">
      <dgm:prSet presAssocID="{FE259AE0-9FD9-4DA1-A8CD-06F35D08DB70}" presName="parentText" presStyleLbl="node1" presStyleIdx="0" presStyleCnt="1" custScaleX="71450">
        <dgm:presLayoutVars>
          <dgm:chMax val="1"/>
          <dgm:bulletEnabled val="1"/>
        </dgm:presLayoutVars>
      </dgm:prSet>
      <dgm:spPr/>
    </dgm:pt>
    <dgm:pt modelId="{5098AA0B-A414-46D0-9DBD-310DCE6F9ABE}" type="pres">
      <dgm:prSet presAssocID="{FE259AE0-9FD9-4DA1-A8CD-06F35D08DB70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A6E06B38-E3EE-4317-AC05-A8D578AA05AF}" type="presOf" srcId="{FE259AE0-9FD9-4DA1-A8CD-06F35D08DB70}" destId="{C8E62162-0C13-4A99-9D9F-4D8659AE719D}" srcOrd="0" destOrd="0" presId="urn:microsoft.com/office/officeart/2005/8/layout/vList5"/>
    <dgm:cxn modelId="{A318A482-9A21-41E2-93CB-D0CD6EA4745F}" type="presOf" srcId="{B1B6C9FC-786D-4B32-AF43-F95A1947E0B7}" destId="{5098AA0B-A414-46D0-9DBD-310DCE6F9ABE}" srcOrd="0" destOrd="0" presId="urn:microsoft.com/office/officeart/2005/8/layout/vList5"/>
    <dgm:cxn modelId="{7F29DAAF-6A57-4ECA-B34F-F0504AF0EE8F}" srcId="{9CA63D4C-1A93-41A7-B69B-16BA605C2660}" destId="{FE259AE0-9FD9-4DA1-A8CD-06F35D08DB70}" srcOrd="0" destOrd="0" parTransId="{1E8D567D-ACF8-4956-AE39-3FD17F739FB5}" sibTransId="{5E4A0532-1F81-4A6C-B896-62DE18A5E1C7}"/>
    <dgm:cxn modelId="{E926B3EE-E64A-40CE-AA14-20F0AF533359}" type="presOf" srcId="{9CA63D4C-1A93-41A7-B69B-16BA605C2660}" destId="{5C27CDD1-22D1-426A-9A18-C349F4895D9F}" srcOrd="0" destOrd="0" presId="urn:microsoft.com/office/officeart/2005/8/layout/vList5"/>
    <dgm:cxn modelId="{F67882F1-433F-40A2-B044-ABC46CD4CD51}" srcId="{FE259AE0-9FD9-4DA1-A8CD-06F35D08DB70}" destId="{B1B6C9FC-786D-4B32-AF43-F95A1947E0B7}" srcOrd="0" destOrd="0" parTransId="{9FB6D172-81BB-44F2-83CB-01C6AA0CB3F5}" sibTransId="{E3FFE358-9A83-4422-8848-2E6E997CCD9D}"/>
    <dgm:cxn modelId="{47C41186-62B0-4E3C-9A4D-55D090E377E6}" type="presParOf" srcId="{5C27CDD1-22D1-426A-9A18-C349F4895D9F}" destId="{C9FF3809-C3AE-4D8A-930C-7A9935AAB2DD}" srcOrd="0" destOrd="0" presId="urn:microsoft.com/office/officeart/2005/8/layout/vList5"/>
    <dgm:cxn modelId="{7660E3CE-83D8-4202-9F61-1CB0985363F0}" type="presParOf" srcId="{C9FF3809-C3AE-4D8A-930C-7A9935AAB2DD}" destId="{C8E62162-0C13-4A99-9D9F-4D8659AE719D}" srcOrd="0" destOrd="0" presId="urn:microsoft.com/office/officeart/2005/8/layout/vList5"/>
    <dgm:cxn modelId="{90FE9EF2-44AF-4CFD-866A-2920AA37FBB4}" type="presParOf" srcId="{C9FF3809-C3AE-4D8A-930C-7A9935AAB2DD}" destId="{5098AA0B-A414-46D0-9DBD-310DCE6F9AB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A63D4C-1A93-41A7-B69B-16BA605C2660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E10680B-CA8F-4745-A6D0-C79A193E359F}">
      <dgm:prSet/>
      <dgm:spPr/>
      <dgm:t>
        <a:bodyPr/>
        <a:lstStyle/>
        <a:p>
          <a:r>
            <a:rPr lang="ko-KR" dirty="0">
              <a:latin typeface="포천 막걸리체" panose="02030503000000000000" pitchFamily="18" charset="-127"/>
              <a:ea typeface="포천 막걸리체" panose="02030503000000000000" pitchFamily="18" charset="-127"/>
            </a:rPr>
            <a:t>변환술</a:t>
          </a:r>
          <a:endParaRPr lang="en-US" dirty="0">
            <a:latin typeface="포천 막걸리체" panose="02030503000000000000" pitchFamily="18" charset="-127"/>
            <a:ea typeface="포천 막걸리체" panose="02030503000000000000" pitchFamily="18" charset="-127"/>
          </a:endParaRPr>
        </a:p>
      </dgm:t>
    </dgm:pt>
    <dgm:pt modelId="{C0D3B9B1-E70D-4AD9-B5E5-027B599FBD03}" type="parTrans" cxnId="{E8C9DC85-A7B5-4E02-B1EE-E432D9D398C1}">
      <dgm:prSet/>
      <dgm:spPr/>
      <dgm:t>
        <a:bodyPr/>
        <a:lstStyle/>
        <a:p>
          <a:endParaRPr lang="en-US"/>
        </a:p>
      </dgm:t>
    </dgm:pt>
    <dgm:pt modelId="{A00E5F53-FACF-4DF6-A149-470F0E6E5D63}" type="sibTrans" cxnId="{E8C9DC85-A7B5-4E02-B1EE-E432D9D398C1}">
      <dgm:prSet/>
      <dgm:spPr/>
      <dgm:t>
        <a:bodyPr/>
        <a:lstStyle/>
        <a:p>
          <a:endParaRPr lang="en-US"/>
        </a:p>
      </dgm:t>
    </dgm:pt>
    <dgm:pt modelId="{4DC883B6-0E1D-44B9-B902-6D9BDFB1BD8B}">
      <dgm:prSet custT="1"/>
      <dgm:spPr/>
      <dgm:t>
        <a:bodyPr/>
        <a:lstStyle/>
        <a:p>
          <a:pPr>
            <a:buFontTx/>
            <a:buNone/>
          </a:pPr>
          <a:r>
            <a:rPr lang="ko-KR" altLang="en-US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아이템 제작</a:t>
          </a:r>
          <a:r>
            <a: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, </a:t>
          </a:r>
          <a:r>
            <a:rPr lang="ko-KR" altLang="en-US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지형지물 변화</a:t>
          </a:r>
          <a:endParaRPr lang="en-US" sz="1400" dirty="0">
            <a:latin typeface="12롯데마트드림Light" panose="02020603020101020101" pitchFamily="18" charset="-127"/>
            <a:ea typeface="12롯데마트드림Light" panose="02020603020101020101" pitchFamily="18" charset="-127"/>
          </a:endParaRPr>
        </a:p>
      </dgm:t>
    </dgm:pt>
    <dgm:pt modelId="{EE33D953-DA74-4C9D-8F59-0F4C56FA1B30}" type="parTrans" cxnId="{AA59CA45-F277-42A7-94A4-E250A123F78A}">
      <dgm:prSet/>
      <dgm:spPr/>
      <dgm:t>
        <a:bodyPr/>
        <a:lstStyle/>
        <a:p>
          <a:endParaRPr lang="en-US"/>
        </a:p>
      </dgm:t>
    </dgm:pt>
    <dgm:pt modelId="{74CE02BB-952C-404C-A576-4D892114FC15}" type="sibTrans" cxnId="{AA59CA45-F277-42A7-94A4-E250A123F78A}">
      <dgm:prSet/>
      <dgm:spPr/>
      <dgm:t>
        <a:bodyPr/>
        <a:lstStyle/>
        <a:p>
          <a:endParaRPr lang="en-US"/>
        </a:p>
      </dgm:t>
    </dgm:pt>
    <dgm:pt modelId="{07B5103E-2992-4FF9-B5A4-7739BCB58E41}">
      <dgm:prSet custT="1"/>
      <dgm:spPr/>
      <dgm:t>
        <a:bodyPr/>
        <a:lstStyle/>
        <a:p>
          <a:pPr>
            <a:buFontTx/>
            <a:buNone/>
          </a:pPr>
          <a:r>
            <a:rPr lang="ko-KR" altLang="en-US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전투 중</a:t>
          </a:r>
          <a:r>
            <a: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, </a:t>
          </a:r>
          <a:r>
            <a:rPr lang="ko-KR" altLang="en-US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보석을 소모하여 </a:t>
          </a:r>
          <a:r>
            <a:rPr lang="ko-KR" altLang="en-US" sz="1400" dirty="0" err="1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건틀릿을</a:t>
          </a:r>
          <a:r>
            <a:rPr lang="ko-KR" altLang="en-US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 변형시킬 수 있음</a:t>
          </a:r>
          <a:r>
            <a: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.</a:t>
          </a:r>
          <a:r>
            <a:rPr lang="ko-KR" altLang="en-US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 </a:t>
          </a:r>
          <a:endParaRPr lang="en-US" sz="1400" dirty="0">
            <a:latin typeface="12롯데마트드림Light" panose="02020603020101020101" pitchFamily="18" charset="-127"/>
            <a:ea typeface="12롯데마트드림Light" panose="02020603020101020101" pitchFamily="18" charset="-127"/>
          </a:endParaRPr>
        </a:p>
      </dgm:t>
    </dgm:pt>
    <dgm:pt modelId="{6B067227-0C37-4904-9A81-76875A6FDF34}" type="parTrans" cxnId="{70897FC7-D0C4-412F-AAFA-E2464AF509F9}">
      <dgm:prSet/>
      <dgm:spPr/>
      <dgm:t>
        <a:bodyPr/>
        <a:lstStyle/>
        <a:p>
          <a:pPr latinLnBrk="1"/>
          <a:endParaRPr lang="ko-KR" altLang="en-US"/>
        </a:p>
      </dgm:t>
    </dgm:pt>
    <dgm:pt modelId="{4AF170FB-1149-4C24-B5F3-4E149C8FBCC9}" type="sibTrans" cxnId="{70897FC7-D0C4-412F-AAFA-E2464AF509F9}">
      <dgm:prSet/>
      <dgm:spPr/>
      <dgm:t>
        <a:bodyPr/>
        <a:lstStyle/>
        <a:p>
          <a:pPr latinLnBrk="1"/>
          <a:endParaRPr lang="ko-KR" altLang="en-US"/>
        </a:p>
      </dgm:t>
    </dgm:pt>
    <dgm:pt modelId="{5C27CDD1-22D1-426A-9A18-C349F4895D9F}" type="pres">
      <dgm:prSet presAssocID="{9CA63D4C-1A93-41A7-B69B-16BA605C2660}" presName="Name0" presStyleCnt="0">
        <dgm:presLayoutVars>
          <dgm:dir/>
          <dgm:animLvl val="lvl"/>
          <dgm:resizeHandles val="exact"/>
        </dgm:presLayoutVars>
      </dgm:prSet>
      <dgm:spPr/>
    </dgm:pt>
    <dgm:pt modelId="{7FC07021-F18B-4744-8D36-55960AF23301}" type="pres">
      <dgm:prSet presAssocID="{6E10680B-CA8F-4745-A6D0-C79A193E359F}" presName="linNode" presStyleCnt="0"/>
      <dgm:spPr/>
    </dgm:pt>
    <dgm:pt modelId="{0212204F-C76F-4050-9F14-A6A8B68E4EBD}" type="pres">
      <dgm:prSet presAssocID="{6E10680B-CA8F-4745-A6D0-C79A193E359F}" presName="parentText" presStyleLbl="node1" presStyleIdx="0" presStyleCnt="1" custScaleX="71450">
        <dgm:presLayoutVars>
          <dgm:chMax val="1"/>
          <dgm:bulletEnabled val="1"/>
        </dgm:presLayoutVars>
      </dgm:prSet>
      <dgm:spPr/>
    </dgm:pt>
    <dgm:pt modelId="{2F41766D-7935-4A2A-B655-7B9BC487306B}" type="pres">
      <dgm:prSet presAssocID="{6E10680B-CA8F-4745-A6D0-C79A193E359F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E3329140-10A0-40E6-B7B1-434F3354AAE6}" type="presOf" srcId="{07B5103E-2992-4FF9-B5A4-7739BCB58E41}" destId="{2F41766D-7935-4A2A-B655-7B9BC487306B}" srcOrd="0" destOrd="1" presId="urn:microsoft.com/office/officeart/2005/8/layout/vList5"/>
    <dgm:cxn modelId="{E30F7541-4D01-47C3-AFD9-BC25A185AA82}" type="presOf" srcId="{6E10680B-CA8F-4745-A6D0-C79A193E359F}" destId="{0212204F-C76F-4050-9F14-A6A8B68E4EBD}" srcOrd="0" destOrd="0" presId="urn:microsoft.com/office/officeart/2005/8/layout/vList5"/>
    <dgm:cxn modelId="{AA59CA45-F277-42A7-94A4-E250A123F78A}" srcId="{6E10680B-CA8F-4745-A6D0-C79A193E359F}" destId="{4DC883B6-0E1D-44B9-B902-6D9BDFB1BD8B}" srcOrd="0" destOrd="0" parTransId="{EE33D953-DA74-4C9D-8F59-0F4C56FA1B30}" sibTransId="{74CE02BB-952C-404C-A576-4D892114FC15}"/>
    <dgm:cxn modelId="{56D32052-8D63-44B4-9CE8-4C19078DB371}" type="presOf" srcId="{4DC883B6-0E1D-44B9-B902-6D9BDFB1BD8B}" destId="{2F41766D-7935-4A2A-B655-7B9BC487306B}" srcOrd="0" destOrd="0" presId="urn:microsoft.com/office/officeart/2005/8/layout/vList5"/>
    <dgm:cxn modelId="{E8C9DC85-A7B5-4E02-B1EE-E432D9D398C1}" srcId="{9CA63D4C-1A93-41A7-B69B-16BA605C2660}" destId="{6E10680B-CA8F-4745-A6D0-C79A193E359F}" srcOrd="0" destOrd="0" parTransId="{C0D3B9B1-E70D-4AD9-B5E5-027B599FBD03}" sibTransId="{A00E5F53-FACF-4DF6-A149-470F0E6E5D63}"/>
    <dgm:cxn modelId="{70897FC7-D0C4-412F-AAFA-E2464AF509F9}" srcId="{6E10680B-CA8F-4745-A6D0-C79A193E359F}" destId="{07B5103E-2992-4FF9-B5A4-7739BCB58E41}" srcOrd="1" destOrd="0" parTransId="{6B067227-0C37-4904-9A81-76875A6FDF34}" sibTransId="{4AF170FB-1149-4C24-B5F3-4E149C8FBCC9}"/>
    <dgm:cxn modelId="{E926B3EE-E64A-40CE-AA14-20F0AF533359}" type="presOf" srcId="{9CA63D4C-1A93-41A7-B69B-16BA605C2660}" destId="{5C27CDD1-22D1-426A-9A18-C349F4895D9F}" srcOrd="0" destOrd="0" presId="urn:microsoft.com/office/officeart/2005/8/layout/vList5"/>
    <dgm:cxn modelId="{9B130C3E-D49B-4D1D-923E-F8F5FFC20468}" type="presParOf" srcId="{5C27CDD1-22D1-426A-9A18-C349F4895D9F}" destId="{7FC07021-F18B-4744-8D36-55960AF23301}" srcOrd="0" destOrd="0" presId="urn:microsoft.com/office/officeart/2005/8/layout/vList5"/>
    <dgm:cxn modelId="{7F55FDEB-0759-402B-BB3F-639AB9EF6FAF}" type="presParOf" srcId="{7FC07021-F18B-4744-8D36-55960AF23301}" destId="{0212204F-C76F-4050-9F14-A6A8B68E4EBD}" srcOrd="0" destOrd="0" presId="urn:microsoft.com/office/officeart/2005/8/layout/vList5"/>
    <dgm:cxn modelId="{60706546-7311-47A6-B6A0-440F0366582C}" type="presParOf" srcId="{7FC07021-F18B-4744-8D36-55960AF23301}" destId="{2F41766D-7935-4A2A-B655-7B9BC487306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A63D4C-1A93-41A7-B69B-16BA605C2660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D47B62E-A74B-4121-8735-1D4938ECB1A7}">
      <dgm:prSet/>
      <dgm:spPr/>
      <dgm:t>
        <a:bodyPr/>
        <a:lstStyle/>
        <a:p>
          <a:r>
            <a:rPr lang="ko-KR" dirty="0" err="1">
              <a:latin typeface="포천 막걸리체" panose="02030503000000000000" pitchFamily="18" charset="-127"/>
              <a:ea typeface="포천 막걸리체" panose="02030503000000000000" pitchFamily="18" charset="-127"/>
            </a:rPr>
            <a:t>마나술</a:t>
          </a:r>
          <a:endParaRPr lang="en-US" dirty="0">
            <a:latin typeface="포천 막걸리체" panose="02030503000000000000" pitchFamily="18" charset="-127"/>
            <a:ea typeface="포천 막걸리체" panose="02030503000000000000" pitchFamily="18" charset="-127"/>
          </a:endParaRPr>
        </a:p>
      </dgm:t>
    </dgm:pt>
    <dgm:pt modelId="{A66C3A35-CAC8-42B9-A89D-C16ACBF7469F}" type="parTrans" cxnId="{F820E9E3-8B56-48A2-9618-BD97886DD892}">
      <dgm:prSet/>
      <dgm:spPr/>
      <dgm:t>
        <a:bodyPr/>
        <a:lstStyle/>
        <a:p>
          <a:endParaRPr lang="en-US"/>
        </a:p>
      </dgm:t>
    </dgm:pt>
    <dgm:pt modelId="{7326087E-9561-44FA-AB2A-F416A3CE0C50}" type="sibTrans" cxnId="{F820E9E3-8B56-48A2-9618-BD97886DD892}">
      <dgm:prSet/>
      <dgm:spPr/>
      <dgm:t>
        <a:bodyPr/>
        <a:lstStyle/>
        <a:p>
          <a:endParaRPr lang="en-US"/>
        </a:p>
      </dgm:t>
    </dgm:pt>
    <dgm:pt modelId="{FB517F75-45FA-4855-80F7-9D7BBDDBB474}">
      <dgm:prSet custT="1"/>
      <dgm:spPr/>
      <dgm:t>
        <a:bodyPr/>
        <a:lstStyle/>
        <a:p>
          <a:pPr>
            <a:buFontTx/>
            <a:buNone/>
          </a:pPr>
          <a:r>
            <a:rPr lang="ko-KR" altLang="en-US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전투 중</a:t>
          </a:r>
          <a:r>
            <a: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, </a:t>
          </a:r>
          <a:r>
            <a:rPr lang="ko-KR" sz="1400" dirty="0" err="1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마나를</a:t>
          </a:r>
          <a:r>
            <a:rPr 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 소모하여 주먹</a:t>
          </a:r>
          <a:r>
            <a:rPr lang="ko-KR" altLang="en-US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에 속성을 부여하거나</a:t>
          </a:r>
          <a:r>
            <a:rPr 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 </a:t>
          </a:r>
          <a:r>
            <a:rPr lang="ko-KR" altLang="en-US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공격 시 특수 효과를 부여할 수 있음</a:t>
          </a:r>
          <a:r>
            <a: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.</a:t>
          </a:r>
          <a:endParaRPr lang="en-US" sz="1400" dirty="0">
            <a:latin typeface="12롯데마트드림Light" panose="02020603020101020101" pitchFamily="18" charset="-127"/>
            <a:ea typeface="12롯데마트드림Light" panose="02020603020101020101" pitchFamily="18" charset="-127"/>
          </a:endParaRPr>
        </a:p>
      </dgm:t>
    </dgm:pt>
    <dgm:pt modelId="{BE2B34CC-2CD4-455B-A4C4-4C3DDAAB32CC}" type="parTrans" cxnId="{5226F3C6-C257-496A-8B84-069C33F15A44}">
      <dgm:prSet/>
      <dgm:spPr/>
      <dgm:t>
        <a:bodyPr/>
        <a:lstStyle/>
        <a:p>
          <a:endParaRPr lang="en-US"/>
        </a:p>
      </dgm:t>
    </dgm:pt>
    <dgm:pt modelId="{A3E21D54-6D28-4506-997A-450BA6F499CC}" type="sibTrans" cxnId="{5226F3C6-C257-496A-8B84-069C33F15A44}">
      <dgm:prSet/>
      <dgm:spPr/>
      <dgm:t>
        <a:bodyPr/>
        <a:lstStyle/>
        <a:p>
          <a:endParaRPr lang="en-US"/>
        </a:p>
      </dgm:t>
    </dgm:pt>
    <dgm:pt modelId="{5C27CDD1-22D1-426A-9A18-C349F4895D9F}" type="pres">
      <dgm:prSet presAssocID="{9CA63D4C-1A93-41A7-B69B-16BA605C2660}" presName="Name0" presStyleCnt="0">
        <dgm:presLayoutVars>
          <dgm:dir/>
          <dgm:animLvl val="lvl"/>
          <dgm:resizeHandles val="exact"/>
        </dgm:presLayoutVars>
      </dgm:prSet>
      <dgm:spPr/>
    </dgm:pt>
    <dgm:pt modelId="{5F460D33-C41E-4EF3-86E3-49B090F9197D}" type="pres">
      <dgm:prSet presAssocID="{DD47B62E-A74B-4121-8735-1D4938ECB1A7}" presName="linNode" presStyleCnt="0"/>
      <dgm:spPr/>
    </dgm:pt>
    <dgm:pt modelId="{F597E638-00BD-4EF9-A790-662C5D16216A}" type="pres">
      <dgm:prSet presAssocID="{DD47B62E-A74B-4121-8735-1D4938ECB1A7}" presName="parentText" presStyleLbl="node1" presStyleIdx="0" presStyleCnt="1" custScaleX="71450">
        <dgm:presLayoutVars>
          <dgm:chMax val="1"/>
          <dgm:bulletEnabled val="1"/>
        </dgm:presLayoutVars>
      </dgm:prSet>
      <dgm:spPr/>
    </dgm:pt>
    <dgm:pt modelId="{BED8AF9E-FAED-41F6-B9C8-8A6F08E0A4BB}" type="pres">
      <dgm:prSet presAssocID="{DD47B62E-A74B-4121-8735-1D4938ECB1A7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3777DA04-0D26-434F-BBF8-9B3FF62B8C8C}" type="presOf" srcId="{DD47B62E-A74B-4121-8735-1D4938ECB1A7}" destId="{F597E638-00BD-4EF9-A790-662C5D16216A}" srcOrd="0" destOrd="0" presId="urn:microsoft.com/office/officeart/2005/8/layout/vList5"/>
    <dgm:cxn modelId="{0C1A9CA1-3257-4226-A889-CC5DBE150813}" type="presOf" srcId="{FB517F75-45FA-4855-80F7-9D7BBDDBB474}" destId="{BED8AF9E-FAED-41F6-B9C8-8A6F08E0A4BB}" srcOrd="0" destOrd="0" presId="urn:microsoft.com/office/officeart/2005/8/layout/vList5"/>
    <dgm:cxn modelId="{5226F3C6-C257-496A-8B84-069C33F15A44}" srcId="{DD47B62E-A74B-4121-8735-1D4938ECB1A7}" destId="{FB517F75-45FA-4855-80F7-9D7BBDDBB474}" srcOrd="0" destOrd="0" parTransId="{BE2B34CC-2CD4-455B-A4C4-4C3DDAAB32CC}" sibTransId="{A3E21D54-6D28-4506-997A-450BA6F499CC}"/>
    <dgm:cxn modelId="{F820E9E3-8B56-48A2-9618-BD97886DD892}" srcId="{9CA63D4C-1A93-41A7-B69B-16BA605C2660}" destId="{DD47B62E-A74B-4121-8735-1D4938ECB1A7}" srcOrd="0" destOrd="0" parTransId="{A66C3A35-CAC8-42B9-A89D-C16ACBF7469F}" sibTransId="{7326087E-9561-44FA-AB2A-F416A3CE0C50}"/>
    <dgm:cxn modelId="{E926B3EE-E64A-40CE-AA14-20F0AF533359}" type="presOf" srcId="{9CA63D4C-1A93-41A7-B69B-16BA605C2660}" destId="{5C27CDD1-22D1-426A-9A18-C349F4895D9F}" srcOrd="0" destOrd="0" presId="urn:microsoft.com/office/officeart/2005/8/layout/vList5"/>
    <dgm:cxn modelId="{8693A343-DE5E-417A-A280-030D1765D2C0}" type="presParOf" srcId="{5C27CDD1-22D1-426A-9A18-C349F4895D9F}" destId="{5F460D33-C41E-4EF3-86E3-49B090F9197D}" srcOrd="0" destOrd="0" presId="urn:microsoft.com/office/officeart/2005/8/layout/vList5"/>
    <dgm:cxn modelId="{09488ACD-7D89-4237-BA4B-44458145E0C2}" type="presParOf" srcId="{5F460D33-C41E-4EF3-86E3-49B090F9197D}" destId="{F597E638-00BD-4EF9-A790-662C5D16216A}" srcOrd="0" destOrd="0" presId="urn:microsoft.com/office/officeart/2005/8/layout/vList5"/>
    <dgm:cxn modelId="{18749DC4-F1CE-4131-BD5D-F8BFC1FCB271}" type="presParOf" srcId="{5F460D33-C41E-4EF3-86E3-49B090F9197D}" destId="{BED8AF9E-FAED-41F6-B9C8-8A6F08E0A4B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98AA0B-A414-46D0-9DBD-310DCE6F9ABE}">
      <dsp:nvSpPr>
        <dsp:cNvPr id="0" name=""/>
        <dsp:cNvSpPr/>
      </dsp:nvSpPr>
      <dsp:spPr>
        <a:xfrm rot="5400000">
          <a:off x="3669089" y="-1547699"/>
          <a:ext cx="864000" cy="417539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ko-KR" altLang="en-US" sz="1400" kern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전투 중</a:t>
          </a:r>
          <a:r>
            <a:rPr lang="en-US" altLang="ko-KR" sz="1400" kern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, </a:t>
          </a:r>
          <a:r>
            <a:rPr lang="ko-KR" altLang="en-US" sz="1400" kern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최대 체력을 일시적으로 소모하여 다른 술법이나 자신을 강화할 수 있음</a:t>
          </a:r>
          <a:r>
            <a:rPr lang="en-US" altLang="ko-KR" sz="1400" kern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.</a:t>
          </a:r>
          <a:endParaRPr lang="en-US" sz="1800" kern="1200" dirty="0">
            <a:latin typeface="12롯데마트드림Light" panose="02020603020101020101" pitchFamily="18" charset="-127"/>
            <a:ea typeface="12롯데마트드림Light" panose="02020603020101020101" pitchFamily="18" charset="-127"/>
          </a:endParaRPr>
        </a:p>
      </dsp:txBody>
      <dsp:txXfrm rot="-5400000">
        <a:off x="2013391" y="150176"/>
        <a:ext cx="4133221" cy="779646"/>
      </dsp:txXfrm>
    </dsp:sp>
    <dsp:sp modelId="{C8E62162-0C13-4A99-9D9F-4D8659AE719D}">
      <dsp:nvSpPr>
        <dsp:cNvPr id="0" name=""/>
        <dsp:cNvSpPr/>
      </dsp:nvSpPr>
      <dsp:spPr>
        <a:xfrm>
          <a:off x="335271" y="0"/>
          <a:ext cx="1678118" cy="1080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4500" kern="1200" dirty="0" err="1">
              <a:latin typeface="포천 막걸리체" panose="02030503000000000000" pitchFamily="18" charset="-127"/>
              <a:ea typeface="포천 막걸리체" panose="02030503000000000000" pitchFamily="18" charset="-127"/>
            </a:rPr>
            <a:t>소활술</a:t>
          </a:r>
          <a:endParaRPr lang="en-US" sz="4500" kern="1200" dirty="0">
            <a:latin typeface="포천 막걸리체" panose="02030503000000000000" pitchFamily="18" charset="-127"/>
            <a:ea typeface="포천 막걸리체" panose="02030503000000000000" pitchFamily="18" charset="-127"/>
          </a:endParaRPr>
        </a:p>
      </dsp:txBody>
      <dsp:txXfrm>
        <a:off x="387992" y="52721"/>
        <a:ext cx="1572676" cy="9745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1766D-7935-4A2A-B655-7B9BC487306B}">
      <dsp:nvSpPr>
        <dsp:cNvPr id="0" name=""/>
        <dsp:cNvSpPr/>
      </dsp:nvSpPr>
      <dsp:spPr>
        <a:xfrm rot="5400000">
          <a:off x="3669089" y="-1547699"/>
          <a:ext cx="864000" cy="417539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ko-KR" altLang="en-US" sz="1400" kern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아이템 제작</a:t>
          </a:r>
          <a:r>
            <a:rPr lang="en-US" altLang="ko-KR" sz="1400" kern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, </a:t>
          </a:r>
          <a:r>
            <a:rPr lang="ko-KR" altLang="en-US" sz="1400" kern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지형지물 변화</a:t>
          </a:r>
          <a:endParaRPr lang="en-US" sz="1400" kern="1200" dirty="0">
            <a:latin typeface="12롯데마트드림Light" panose="02020603020101020101" pitchFamily="18" charset="-127"/>
            <a:ea typeface="12롯데마트드림Light" panose="02020603020101020101" pitchFamily="18" charset="-127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ko-KR" altLang="en-US" sz="1400" kern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전투 중</a:t>
          </a:r>
          <a:r>
            <a:rPr lang="en-US" altLang="ko-KR" sz="1400" kern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, </a:t>
          </a:r>
          <a:r>
            <a:rPr lang="ko-KR" altLang="en-US" sz="1400" kern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보석을 소모하여 </a:t>
          </a:r>
          <a:r>
            <a:rPr lang="ko-KR" altLang="en-US" sz="1400" kern="1200" dirty="0" err="1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건틀릿을</a:t>
          </a:r>
          <a:r>
            <a:rPr lang="ko-KR" altLang="en-US" sz="1400" kern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 변형시킬 수 있음</a:t>
          </a:r>
          <a:r>
            <a:rPr lang="en-US" altLang="ko-KR" sz="1400" kern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.</a:t>
          </a:r>
          <a:r>
            <a:rPr lang="ko-KR" altLang="en-US" sz="1400" kern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 </a:t>
          </a:r>
          <a:endParaRPr lang="en-US" sz="1400" kern="1200" dirty="0">
            <a:latin typeface="12롯데마트드림Light" panose="02020603020101020101" pitchFamily="18" charset="-127"/>
            <a:ea typeface="12롯데마트드림Light" panose="02020603020101020101" pitchFamily="18" charset="-127"/>
          </a:endParaRPr>
        </a:p>
      </dsp:txBody>
      <dsp:txXfrm rot="-5400000">
        <a:off x="2013391" y="150176"/>
        <a:ext cx="4133221" cy="779646"/>
      </dsp:txXfrm>
    </dsp:sp>
    <dsp:sp modelId="{0212204F-C76F-4050-9F14-A6A8B68E4EBD}">
      <dsp:nvSpPr>
        <dsp:cNvPr id="0" name=""/>
        <dsp:cNvSpPr/>
      </dsp:nvSpPr>
      <dsp:spPr>
        <a:xfrm>
          <a:off x="335271" y="0"/>
          <a:ext cx="1678118" cy="1080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4500" kern="1200" dirty="0">
              <a:latin typeface="포천 막걸리체" panose="02030503000000000000" pitchFamily="18" charset="-127"/>
              <a:ea typeface="포천 막걸리체" panose="02030503000000000000" pitchFamily="18" charset="-127"/>
            </a:rPr>
            <a:t>변환술</a:t>
          </a:r>
          <a:endParaRPr lang="en-US" sz="4500" kern="1200" dirty="0">
            <a:latin typeface="포천 막걸리체" panose="02030503000000000000" pitchFamily="18" charset="-127"/>
            <a:ea typeface="포천 막걸리체" panose="02030503000000000000" pitchFamily="18" charset="-127"/>
          </a:endParaRPr>
        </a:p>
      </dsp:txBody>
      <dsp:txXfrm>
        <a:off x="387992" y="52721"/>
        <a:ext cx="1572676" cy="9745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8AF9E-FAED-41F6-B9C8-8A6F08E0A4BB}">
      <dsp:nvSpPr>
        <dsp:cNvPr id="0" name=""/>
        <dsp:cNvSpPr/>
      </dsp:nvSpPr>
      <dsp:spPr>
        <a:xfrm rot="5400000">
          <a:off x="3669089" y="-1547699"/>
          <a:ext cx="864000" cy="417539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ko-KR" altLang="en-US" sz="1400" kern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전투 중</a:t>
          </a:r>
          <a:r>
            <a:rPr lang="en-US" altLang="ko-KR" sz="1400" kern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, </a:t>
          </a:r>
          <a:r>
            <a:rPr lang="ko-KR" sz="1400" kern="1200" dirty="0" err="1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마나를</a:t>
          </a:r>
          <a:r>
            <a:rPr lang="ko-KR" sz="1400" kern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 소모하여 주먹</a:t>
          </a:r>
          <a:r>
            <a:rPr lang="ko-KR" altLang="en-US" sz="1400" kern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에 속성을 부여하거나</a:t>
          </a:r>
          <a:r>
            <a:rPr lang="ko-KR" sz="1400" kern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 </a:t>
          </a:r>
          <a:r>
            <a:rPr lang="ko-KR" altLang="en-US" sz="1400" kern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공격 시 특수 효과를 부여할 수 있음</a:t>
          </a:r>
          <a:r>
            <a:rPr lang="en-US" altLang="ko-KR" sz="1400" kern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rPr>
            <a:t>.</a:t>
          </a:r>
          <a:endParaRPr lang="en-US" sz="1400" kern="1200" dirty="0">
            <a:latin typeface="12롯데마트드림Light" panose="02020603020101020101" pitchFamily="18" charset="-127"/>
            <a:ea typeface="12롯데마트드림Light" panose="02020603020101020101" pitchFamily="18" charset="-127"/>
          </a:endParaRPr>
        </a:p>
      </dsp:txBody>
      <dsp:txXfrm rot="-5400000">
        <a:off x="2013391" y="150176"/>
        <a:ext cx="4133221" cy="779646"/>
      </dsp:txXfrm>
    </dsp:sp>
    <dsp:sp modelId="{F597E638-00BD-4EF9-A790-662C5D16216A}">
      <dsp:nvSpPr>
        <dsp:cNvPr id="0" name=""/>
        <dsp:cNvSpPr/>
      </dsp:nvSpPr>
      <dsp:spPr>
        <a:xfrm>
          <a:off x="335271" y="0"/>
          <a:ext cx="1678118" cy="1080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4500" kern="1200" dirty="0" err="1">
              <a:latin typeface="포천 막걸리체" panose="02030503000000000000" pitchFamily="18" charset="-127"/>
              <a:ea typeface="포천 막걸리체" panose="02030503000000000000" pitchFamily="18" charset="-127"/>
            </a:rPr>
            <a:t>마나술</a:t>
          </a:r>
          <a:endParaRPr lang="en-US" sz="4500" kern="1200" dirty="0">
            <a:latin typeface="포천 막걸리체" panose="02030503000000000000" pitchFamily="18" charset="-127"/>
            <a:ea typeface="포천 막걸리체" panose="02030503000000000000" pitchFamily="18" charset="-127"/>
          </a:endParaRPr>
        </a:p>
      </dsp:txBody>
      <dsp:txXfrm>
        <a:off x="387992" y="52721"/>
        <a:ext cx="1572676" cy="9745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5B52A-2EB9-408E-BF4B-D02D8684C58E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26C0-C8B7-4BBD-99B0-504543893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280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773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285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7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739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036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63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74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94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955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84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138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449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464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060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168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480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6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319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990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835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110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305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2965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173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388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088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0575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669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6084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307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7690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400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6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1469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43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519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319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963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47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617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DB630-C923-420D-89CD-6F2468DC4800}" type="datetime1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88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C720-7D7E-4ED3-8F35-14A741E4C420}" type="datetime1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75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7221-AD44-4F52-9C06-29DD97B7BD86}" type="datetime1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1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6994-69D1-4F77-9B92-CDEF190544F2}" type="datetime1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38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2AAA-C01B-4178-B8A0-5E5827873617}" type="datetime1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39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F7F4-F38A-466E-95E7-9B9D80EFCA32}" type="datetime1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09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E66E-C315-48EF-969D-8EEA076388A3}" type="datetime1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7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FA83F-4709-4897-A3BB-199A4D600262}" type="datetime1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6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B1807-8B57-411F-9F61-CE17895D0F34}" type="datetime1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631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702B-80A3-47AD-B34C-9ABD9D589B39}" type="datetime1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5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70B3D-570C-4692-9B57-B8E9A42C2300}" type="datetime1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400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279E7-CCE4-41F8-9FEF-413C78613C7B}" type="datetime1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898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diagramData" Target="../diagrams/data3.xml"/><Relationship Id="rId3" Type="http://schemas.openxmlformats.org/officeDocument/2006/relationships/diagramLayout" Target="../diagrams/layout1.xml"/><Relationship Id="rId21" Type="http://schemas.openxmlformats.org/officeDocument/2006/relationships/diagramData" Target="../diagrams/data2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microsoft.com/office/2007/relationships/diagramDrawing" Target="../diagrams/drawing2.xml"/><Relationship Id="rId2" Type="http://schemas.openxmlformats.org/officeDocument/2006/relationships/diagramData" Target="../diagrams/data1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29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1.png"/><Relationship Id="rId24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5.png"/><Relationship Id="rId23" Type="http://schemas.openxmlformats.org/officeDocument/2006/relationships/diagramQuickStyle" Target="../diagrams/quickStyle2.xml"/><Relationship Id="rId28" Type="http://schemas.openxmlformats.org/officeDocument/2006/relationships/diagramQuickStyle" Target="../diagrams/quickStyle3.xml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diagramLayout" Target="../diagrams/layout2.xml"/><Relationship Id="rId27" Type="http://schemas.openxmlformats.org/officeDocument/2006/relationships/diagramLayout" Target="../diagrams/layout3.xml"/><Relationship Id="rId30" Type="http://schemas.microsoft.com/office/2007/relationships/diagramDrawing" Target="../diagrams/drawing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2.jpe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.png"/><Relationship Id="rId10" Type="http://schemas.openxmlformats.org/officeDocument/2006/relationships/image" Target="../media/image40.svg"/><Relationship Id="rId4" Type="http://schemas.openxmlformats.org/officeDocument/2006/relationships/image" Target="../media/image2.jpe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r="4183"/>
          <a:stretch/>
        </p:blipFill>
        <p:spPr>
          <a:xfrm>
            <a:off x="1424878" y="-222250"/>
            <a:ext cx="6439271" cy="708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5132" y="2634951"/>
            <a:ext cx="4083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게임스토리텔링</a:t>
            </a:r>
            <a:r>
              <a:rPr lang="ko-KR" altLang="en-US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기획 </a:t>
            </a:r>
            <a:r>
              <a:rPr lang="en-US" altLang="ko-KR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32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세라비</a:t>
            </a:r>
            <a:endParaRPr lang="ko-KR" altLang="en-US" sz="3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7822" y="3851467"/>
            <a:ext cx="1728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201911188 </a:t>
            </a:r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최용성</a:t>
            </a:r>
            <a:endParaRPr lang="en-US" altLang="ko-KR" sz="1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201911174 </a:t>
            </a:r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박성준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030261" y="3429000"/>
            <a:ext cx="5083476" cy="89770"/>
            <a:chOff x="2527653" y="3130094"/>
            <a:chExt cx="4240388" cy="45719"/>
          </a:xfrm>
        </p:grpSpPr>
        <p:sp>
          <p:nvSpPr>
            <p:cNvPr id="6" name="직사각형 5"/>
            <p:cNvSpPr/>
            <p:nvPr/>
          </p:nvSpPr>
          <p:spPr>
            <a:xfrm flipV="1">
              <a:off x="2527653" y="3130094"/>
              <a:ext cx="1060097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3587750" y="3130094"/>
              <a:ext cx="1060097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flipV="1">
              <a:off x="4647847" y="3130094"/>
              <a:ext cx="1060097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flipV="1">
              <a:off x="5707944" y="3130094"/>
              <a:ext cx="1060097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7393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357" y="4055806"/>
            <a:ext cx="4270007" cy="280219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flipV="1">
            <a:off x="167247" y="202990"/>
            <a:ext cx="2942409" cy="609601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7247" y="812594"/>
            <a:ext cx="2942409" cy="69851"/>
            <a:chOff x="2527653" y="3130094"/>
            <a:chExt cx="4240388" cy="45719"/>
          </a:xfrm>
        </p:grpSpPr>
        <p:sp>
          <p:nvSpPr>
            <p:cNvPr id="7" name="직사각형 6"/>
            <p:cNvSpPr/>
            <p:nvPr/>
          </p:nvSpPr>
          <p:spPr>
            <a:xfrm flipV="1">
              <a:off x="2527653" y="3130094"/>
              <a:ext cx="1060097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3587750" y="3130094"/>
              <a:ext cx="1060097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flipV="1">
              <a:off x="4647847" y="3130094"/>
              <a:ext cx="1060097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flipV="1">
              <a:off x="5707944" y="3130094"/>
              <a:ext cx="1060097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0985" y="186307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시나리오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/>
          <a:stretch/>
        </p:blipFill>
        <p:spPr>
          <a:xfrm>
            <a:off x="8204199" y="3314700"/>
            <a:ext cx="463551" cy="3141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DD60F99A-7D7D-78F1-116F-D8004886DB2E}"/>
              </a:ext>
            </a:extLst>
          </p:cNvPr>
          <p:cNvSpPr txBox="1">
            <a:spLocks/>
          </p:cNvSpPr>
          <p:nvPr/>
        </p:nvSpPr>
        <p:spPr>
          <a:xfrm>
            <a:off x="316919" y="1047135"/>
            <a:ext cx="5265345" cy="530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latinLnBrk="1">
              <a:buNone/>
            </a:pP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한편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신이 인간들의 권능을 빼앗을 때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인간의 권능이 너무 커진 나머지 신도 자신의 권능을 희생해야만 없앨 수 있었다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0" indent="0" algn="just" latinLnBrk="1">
              <a:buNone/>
            </a:pPr>
            <a:endParaRPr lang="en-US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그래서 인간의 권능을 빼앗음과 동시에 자신의 권능 또한 사라져 버렸다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결국 신도 인간과 다름없게 </a:t>
            </a:r>
            <a:r>
              <a:rPr lang="ko-KR" altLang="en-US" sz="1400" kern="1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되</a:t>
            </a:r>
            <a:r>
              <a:rPr lang="ko-KR" altLang="en-US" sz="1400" kern="100" dirty="0" err="1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버렸다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0" indent="0" algn="just" latinLnBrk="1">
              <a:buNone/>
            </a:pPr>
            <a:endParaRPr lang="en-US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그렇기에 권능을 잃은 신은 인간이 되어 대륙으로 떨어지게 된다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0" indent="0" algn="just" latinLnBrk="1">
              <a:buNone/>
            </a:pPr>
            <a:endParaRPr lang="en-US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신은 대륙에 떨어질 때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미래에 다시 권능을 되찾기 위해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마지막 남은 힘으로 자신의 기억과 권능을 책 형태로 만들어 대륙에 흩뿌려 놓고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대륙 한 가운데 동굴에 자신을 봉인하여 힘을 비축하기로 하였다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그렇게 신은 봉인되어 힘을 비축하게 된다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0" indent="0" algn="just" latinLnBrk="1">
              <a:buNone/>
            </a:pPr>
            <a:endParaRPr lang="en-US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몇 백 년 후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신이 봉인에서 깨어나게 된다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971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r="4183"/>
          <a:stretch/>
        </p:blipFill>
        <p:spPr>
          <a:xfrm>
            <a:off x="1424878" y="-222250"/>
            <a:ext cx="6439271" cy="708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2899" y="2828835"/>
            <a:ext cx="35782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질료와 질서</a:t>
            </a:r>
          </a:p>
        </p:txBody>
      </p:sp>
    </p:spTree>
    <p:extLst>
      <p:ext uri="{BB962C8B-B14F-4D97-AF65-F5344CB8AC3E}">
        <p14:creationId xmlns:p14="http://schemas.microsoft.com/office/powerpoint/2010/main" val="3701962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0820F-1DC3-F90C-BDDA-2FE9C4E1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200"/>
            <a:ext cx="1416897" cy="1453622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술법</a:t>
            </a:r>
          </a:p>
        </p:txBody>
      </p:sp>
      <p:graphicFrame>
        <p:nvGraphicFramePr>
          <p:cNvPr id="30" name="내용 개체 틀 2">
            <a:extLst>
              <a:ext uri="{FF2B5EF4-FFF2-40B4-BE49-F238E27FC236}">
                <a16:creationId xmlns:a16="http://schemas.microsoft.com/office/drawing/2014/main" id="{AECF153B-0033-10C8-9417-F12D857F02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448533"/>
              </p:ext>
            </p:extLst>
          </p:nvPr>
        </p:nvGraphicFramePr>
        <p:xfrm>
          <a:off x="52812" y="5157979"/>
          <a:ext cx="6524060" cy="10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ABAF90-209E-F5D5-94F8-5B46B570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2783E8-8B45-7F07-D547-AE70769B9E66}"/>
              </a:ext>
            </a:extLst>
          </p:cNvPr>
          <p:cNvGrpSpPr/>
          <p:nvPr/>
        </p:nvGrpSpPr>
        <p:grpSpPr>
          <a:xfrm>
            <a:off x="6720695" y="4884121"/>
            <a:ext cx="1501934" cy="1501934"/>
            <a:chOff x="5706983" y="1438554"/>
            <a:chExt cx="1501934" cy="1501934"/>
          </a:xfrm>
        </p:grpSpPr>
        <p:pic>
          <p:nvPicPr>
            <p:cNvPr id="8" name="그래픽 7" descr="불꽃 단색으로 채워진">
              <a:extLst>
                <a:ext uri="{FF2B5EF4-FFF2-40B4-BE49-F238E27FC236}">
                  <a16:creationId xmlns:a16="http://schemas.microsoft.com/office/drawing/2014/main" id="{EC79B136-C7FE-771A-9D81-306692FCB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06983" y="1438554"/>
              <a:ext cx="1501934" cy="1501934"/>
            </a:xfrm>
            <a:prstGeom prst="rect">
              <a:avLst/>
            </a:prstGeom>
          </p:spPr>
        </p:pic>
        <p:pic>
          <p:nvPicPr>
            <p:cNvPr id="6" name="그래픽 5" descr="하트 단색으로 채워진">
              <a:extLst>
                <a:ext uri="{FF2B5EF4-FFF2-40B4-BE49-F238E27FC236}">
                  <a16:creationId xmlns:a16="http://schemas.microsoft.com/office/drawing/2014/main" id="{9E3B719F-D9DA-4296-998B-8627AD436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81065" y="1986718"/>
              <a:ext cx="953770" cy="95377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636C07-DA4B-C548-1BC9-BF835F657CC6}"/>
              </a:ext>
            </a:extLst>
          </p:cNvPr>
          <p:cNvGrpSpPr/>
          <p:nvPr/>
        </p:nvGrpSpPr>
        <p:grpSpPr>
          <a:xfrm>
            <a:off x="6837691" y="1493300"/>
            <a:ext cx="1297917" cy="1643958"/>
            <a:chOff x="5808991" y="3429000"/>
            <a:chExt cx="1297917" cy="1643958"/>
          </a:xfrm>
        </p:grpSpPr>
        <p:pic>
          <p:nvPicPr>
            <p:cNvPr id="10" name="그래픽 9" descr="펼친 손 단색으로 채워진">
              <a:extLst>
                <a:ext uri="{FF2B5EF4-FFF2-40B4-BE49-F238E27FC236}">
                  <a16:creationId xmlns:a16="http://schemas.microsoft.com/office/drawing/2014/main" id="{3F2F2FBE-9F8E-1132-A4EE-944CD754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08991" y="3775041"/>
              <a:ext cx="1297917" cy="1297917"/>
            </a:xfrm>
            <a:prstGeom prst="rect">
              <a:avLst/>
            </a:prstGeom>
          </p:spPr>
        </p:pic>
        <p:pic>
          <p:nvPicPr>
            <p:cNvPr id="17" name="그래픽 16" descr="불꽃놀이 단색으로 채워진">
              <a:extLst>
                <a:ext uri="{FF2B5EF4-FFF2-40B4-BE49-F238E27FC236}">
                  <a16:creationId xmlns:a16="http://schemas.microsoft.com/office/drawing/2014/main" id="{D1D8FBD9-299B-340C-F440-D4C6332C4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020435" y="3429000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CA45A4D-BB5D-3DD8-9B6A-33D750BAA4EC}"/>
              </a:ext>
            </a:extLst>
          </p:cNvPr>
          <p:cNvGrpSpPr/>
          <p:nvPr/>
        </p:nvGrpSpPr>
        <p:grpSpPr>
          <a:xfrm>
            <a:off x="6699499" y="3250643"/>
            <a:ext cx="1549926" cy="1549926"/>
            <a:chOff x="5491228" y="4739246"/>
            <a:chExt cx="1549926" cy="1549926"/>
          </a:xfrm>
        </p:grpSpPr>
        <p:pic>
          <p:nvPicPr>
            <p:cNvPr id="25" name="그래픽 24" descr="충돌 단색으로 채워진">
              <a:extLst>
                <a:ext uri="{FF2B5EF4-FFF2-40B4-BE49-F238E27FC236}">
                  <a16:creationId xmlns:a16="http://schemas.microsoft.com/office/drawing/2014/main" id="{598EE8E6-0A85-576A-2F0E-BD659C825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284670">
              <a:off x="5491228" y="4739246"/>
              <a:ext cx="1549926" cy="1549926"/>
            </a:xfrm>
            <a:prstGeom prst="rect">
              <a:avLst/>
            </a:prstGeom>
          </p:spPr>
        </p:pic>
        <p:pic>
          <p:nvPicPr>
            <p:cNvPr id="27" name="그래픽 26" descr="다이아몬드 단색으로 채워진">
              <a:extLst>
                <a:ext uri="{FF2B5EF4-FFF2-40B4-BE49-F238E27FC236}">
                  <a16:creationId xmlns:a16="http://schemas.microsoft.com/office/drawing/2014/main" id="{02077C4A-E5F5-D345-3D0D-191BEA48E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733653" y="4977686"/>
              <a:ext cx="1059477" cy="1059477"/>
            </a:xfrm>
            <a:prstGeom prst="rect">
              <a:avLst/>
            </a:prstGeom>
          </p:spPr>
        </p:pic>
        <p:pic>
          <p:nvPicPr>
            <p:cNvPr id="14" name="그래픽 13" descr="마법 지팡이 자동 단색으로 채워진">
              <a:extLst>
                <a:ext uri="{FF2B5EF4-FFF2-40B4-BE49-F238E27FC236}">
                  <a16:creationId xmlns:a16="http://schemas.microsoft.com/office/drawing/2014/main" id="{020F5FA2-DCC4-C42F-12A3-D1FE71AD2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949286" y="5194031"/>
              <a:ext cx="584481" cy="584481"/>
            </a:xfrm>
            <a:prstGeom prst="rect">
              <a:avLst/>
            </a:prstGeom>
          </p:spPr>
        </p:pic>
      </p:grpSp>
      <p:graphicFrame>
        <p:nvGraphicFramePr>
          <p:cNvPr id="3" name="내용 개체 틀 2">
            <a:extLst>
              <a:ext uri="{FF2B5EF4-FFF2-40B4-BE49-F238E27FC236}">
                <a16:creationId xmlns:a16="http://schemas.microsoft.com/office/drawing/2014/main" id="{4032F1A0-150E-AE9A-9CD2-18E7963A9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1102531"/>
              </p:ext>
            </p:extLst>
          </p:nvPr>
        </p:nvGraphicFramePr>
        <p:xfrm>
          <a:off x="52812" y="3484801"/>
          <a:ext cx="6524060" cy="10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2886E19D-E7EC-AB57-72E7-97F3AF16E9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3361076"/>
              </p:ext>
            </p:extLst>
          </p:nvPr>
        </p:nvGraphicFramePr>
        <p:xfrm>
          <a:off x="45430" y="1775279"/>
          <a:ext cx="6524060" cy="10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" r:lo="rId27" r:qs="rId28" r:cs="rId29"/>
          </a:graphicData>
        </a:graphic>
      </p:graphicFrame>
    </p:spTree>
    <p:extLst>
      <p:ext uri="{BB962C8B-B14F-4D97-AF65-F5344CB8AC3E}">
        <p14:creationId xmlns:p14="http://schemas.microsoft.com/office/powerpoint/2010/main" val="15658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Graphic spid="3" grpId="0">
        <p:bldAsOne/>
      </p:bldGraphic>
      <p:bldGraphic spid="5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0820F-1DC3-F90C-BDDA-2FE9C4E1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200"/>
            <a:ext cx="1416897" cy="1453622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술법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ABAF90-209E-F5D5-94F8-5B46B570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2783E8-8B45-7F07-D547-AE70769B9E66}"/>
              </a:ext>
            </a:extLst>
          </p:cNvPr>
          <p:cNvGrpSpPr/>
          <p:nvPr/>
        </p:nvGrpSpPr>
        <p:grpSpPr>
          <a:xfrm>
            <a:off x="4924237" y="2522458"/>
            <a:ext cx="1501934" cy="1501934"/>
            <a:chOff x="5706983" y="1438554"/>
            <a:chExt cx="1501934" cy="1501934"/>
          </a:xfrm>
        </p:grpSpPr>
        <p:pic>
          <p:nvPicPr>
            <p:cNvPr id="8" name="그래픽 7" descr="불꽃 단색으로 채워진">
              <a:extLst>
                <a:ext uri="{FF2B5EF4-FFF2-40B4-BE49-F238E27FC236}">
                  <a16:creationId xmlns:a16="http://schemas.microsoft.com/office/drawing/2014/main" id="{EC79B136-C7FE-771A-9D81-306692FCB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06983" y="1438554"/>
              <a:ext cx="1501934" cy="1501934"/>
            </a:xfrm>
            <a:prstGeom prst="rect">
              <a:avLst/>
            </a:prstGeom>
          </p:spPr>
        </p:pic>
        <p:pic>
          <p:nvPicPr>
            <p:cNvPr id="6" name="그래픽 5" descr="하트 단색으로 채워진">
              <a:extLst>
                <a:ext uri="{FF2B5EF4-FFF2-40B4-BE49-F238E27FC236}">
                  <a16:creationId xmlns:a16="http://schemas.microsoft.com/office/drawing/2014/main" id="{9E3B719F-D9DA-4296-998B-8627AD436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81065" y="1986718"/>
              <a:ext cx="953770" cy="95377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636C07-DA4B-C548-1BC9-BF835F657CC6}"/>
              </a:ext>
            </a:extLst>
          </p:cNvPr>
          <p:cNvGrpSpPr/>
          <p:nvPr/>
        </p:nvGrpSpPr>
        <p:grpSpPr>
          <a:xfrm>
            <a:off x="3817281" y="1071019"/>
            <a:ext cx="1297917" cy="1643958"/>
            <a:chOff x="5808991" y="3429000"/>
            <a:chExt cx="1297917" cy="1643958"/>
          </a:xfrm>
        </p:grpSpPr>
        <p:pic>
          <p:nvPicPr>
            <p:cNvPr id="10" name="그래픽 9" descr="펼친 손 단색으로 채워진">
              <a:extLst>
                <a:ext uri="{FF2B5EF4-FFF2-40B4-BE49-F238E27FC236}">
                  <a16:creationId xmlns:a16="http://schemas.microsoft.com/office/drawing/2014/main" id="{3F2F2FBE-9F8E-1132-A4EE-944CD754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08991" y="3775041"/>
              <a:ext cx="1297917" cy="1297917"/>
            </a:xfrm>
            <a:prstGeom prst="rect">
              <a:avLst/>
            </a:prstGeom>
          </p:spPr>
        </p:pic>
        <p:pic>
          <p:nvPicPr>
            <p:cNvPr id="17" name="그래픽 16" descr="불꽃놀이 단색으로 채워진">
              <a:extLst>
                <a:ext uri="{FF2B5EF4-FFF2-40B4-BE49-F238E27FC236}">
                  <a16:creationId xmlns:a16="http://schemas.microsoft.com/office/drawing/2014/main" id="{D1D8FBD9-299B-340C-F440-D4C6332C4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20435" y="3429000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CA45A4D-BB5D-3DD8-9B6A-33D750BAA4EC}"/>
              </a:ext>
            </a:extLst>
          </p:cNvPr>
          <p:cNvGrpSpPr/>
          <p:nvPr/>
        </p:nvGrpSpPr>
        <p:grpSpPr>
          <a:xfrm>
            <a:off x="2448335" y="2526400"/>
            <a:ext cx="1549926" cy="1549926"/>
            <a:chOff x="5491228" y="4739246"/>
            <a:chExt cx="1549926" cy="1549926"/>
          </a:xfrm>
        </p:grpSpPr>
        <p:pic>
          <p:nvPicPr>
            <p:cNvPr id="25" name="그래픽 24" descr="충돌 단색으로 채워진">
              <a:extLst>
                <a:ext uri="{FF2B5EF4-FFF2-40B4-BE49-F238E27FC236}">
                  <a16:creationId xmlns:a16="http://schemas.microsoft.com/office/drawing/2014/main" id="{598EE8E6-0A85-576A-2F0E-BD659C825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284670">
              <a:off x="5491228" y="4739246"/>
              <a:ext cx="1549926" cy="1549926"/>
            </a:xfrm>
            <a:prstGeom prst="rect">
              <a:avLst/>
            </a:prstGeom>
          </p:spPr>
        </p:pic>
        <p:pic>
          <p:nvPicPr>
            <p:cNvPr id="27" name="그래픽 26" descr="다이아몬드 단색으로 채워진">
              <a:extLst>
                <a:ext uri="{FF2B5EF4-FFF2-40B4-BE49-F238E27FC236}">
                  <a16:creationId xmlns:a16="http://schemas.microsoft.com/office/drawing/2014/main" id="{02077C4A-E5F5-D345-3D0D-191BEA48E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33653" y="4977686"/>
              <a:ext cx="1059477" cy="1059477"/>
            </a:xfrm>
            <a:prstGeom prst="rect">
              <a:avLst/>
            </a:prstGeom>
          </p:spPr>
        </p:pic>
        <p:pic>
          <p:nvPicPr>
            <p:cNvPr id="14" name="그래픽 13" descr="마법 지팡이 자동 단색으로 채워진">
              <a:extLst>
                <a:ext uri="{FF2B5EF4-FFF2-40B4-BE49-F238E27FC236}">
                  <a16:creationId xmlns:a16="http://schemas.microsoft.com/office/drawing/2014/main" id="{020F5FA2-DCC4-C42F-12A3-D1FE71AD2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949286" y="5194031"/>
              <a:ext cx="584481" cy="584481"/>
            </a:xfrm>
            <a:prstGeom prst="rect">
              <a:avLst/>
            </a:prstGeom>
          </p:spPr>
        </p:pic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1522E05-938B-00B1-5A10-B290B3263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260" y="4040662"/>
            <a:ext cx="4283480" cy="268825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ko-KR" altLang="en-US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술법은 각각 상성이 존재한다</a:t>
            </a:r>
            <a:r>
              <a:rPr lang="en-US" altLang="ko-KR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b="1" dirty="0" err="1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마나술은</a:t>
            </a:r>
            <a:r>
              <a:rPr lang="ko-KR" altLang="en-US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변환술을 상대로 유리하다</a:t>
            </a:r>
            <a:r>
              <a:rPr lang="en-US" altLang="ko-KR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변환술은 소활술을 상대로 유리하다</a:t>
            </a:r>
            <a:r>
              <a:rPr lang="en-US" altLang="ko-KR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소활술은 </a:t>
            </a:r>
            <a:r>
              <a:rPr lang="ko-KR" altLang="en-US" b="1" dirty="0" err="1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마나술을</a:t>
            </a:r>
            <a:r>
              <a:rPr lang="ko-KR" altLang="en-US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상대로 유리하다</a:t>
            </a:r>
            <a:r>
              <a:rPr lang="en-US" altLang="ko-KR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2000" b="1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04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0820F-1DC3-F90C-BDDA-2FE9C4E1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12200"/>
            <a:ext cx="4899695" cy="1453622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평면도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236DA9-80C9-8C28-7C9B-3E99CFD8DDE1}"/>
              </a:ext>
            </a:extLst>
          </p:cNvPr>
          <p:cNvSpPr txBox="1"/>
          <p:nvPr/>
        </p:nvSpPr>
        <p:spPr>
          <a:xfrm>
            <a:off x="1172503" y="1851303"/>
            <a:ext cx="6379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중도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중립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),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부유도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창조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),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해저도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변환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), </a:t>
            </a:r>
            <a:r>
              <a:rPr lang="ko-KR" altLang="en-US" sz="2800" dirty="0">
                <a:solidFill>
                  <a:srgbClr val="FF0000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기계도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소멸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28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F09630C-E822-7DFE-FA3B-D5624887F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91" y="2560004"/>
            <a:ext cx="6249798" cy="3906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0DB0E4-1208-3FB1-CE1A-7505C3612569}"/>
              </a:ext>
            </a:extLst>
          </p:cNvPr>
          <p:cNvSpPr txBox="1"/>
          <p:nvPr/>
        </p:nvSpPr>
        <p:spPr>
          <a:xfrm>
            <a:off x="3822511" y="4239358"/>
            <a:ext cx="640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B31D4-F49A-6D7E-FF04-635FE8202806}"/>
              </a:ext>
            </a:extLst>
          </p:cNvPr>
          <p:cNvSpPr txBox="1"/>
          <p:nvPr/>
        </p:nvSpPr>
        <p:spPr>
          <a:xfrm>
            <a:off x="5191314" y="3429000"/>
            <a:ext cx="840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기계도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28439-DA67-1346-D631-0CE1005D9A58}"/>
              </a:ext>
            </a:extLst>
          </p:cNvPr>
          <p:cNvSpPr txBox="1"/>
          <p:nvPr/>
        </p:nvSpPr>
        <p:spPr>
          <a:xfrm>
            <a:off x="3503800" y="5605773"/>
            <a:ext cx="858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해저도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FC48F-4D7E-BC7E-22AC-B8B812839DB3}"/>
              </a:ext>
            </a:extLst>
          </p:cNvPr>
          <p:cNvSpPr txBox="1"/>
          <p:nvPr/>
        </p:nvSpPr>
        <p:spPr>
          <a:xfrm>
            <a:off x="2154273" y="2970613"/>
            <a:ext cx="58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부유도</a:t>
            </a:r>
          </a:p>
        </p:txBody>
      </p:sp>
    </p:spTree>
    <p:extLst>
      <p:ext uri="{BB962C8B-B14F-4D97-AF65-F5344CB8AC3E}">
        <p14:creationId xmlns:p14="http://schemas.microsoft.com/office/powerpoint/2010/main" val="1664914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C7A9FEE5-07B4-59EA-31DF-102315D8F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20" y="2651832"/>
            <a:ext cx="6041614" cy="37760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490820F-1DC3-F90C-BDDA-2FE9C4E1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200"/>
            <a:ext cx="5520480" cy="1453622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단면도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236DA9-80C9-8C28-7C9B-3E99CFD8DDE1}"/>
              </a:ext>
            </a:extLst>
          </p:cNvPr>
          <p:cNvSpPr txBox="1"/>
          <p:nvPr/>
        </p:nvSpPr>
        <p:spPr>
          <a:xfrm>
            <a:off x="1185646" y="1851303"/>
            <a:ext cx="6318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중도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중립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),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부유도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창조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),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해저도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변환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), </a:t>
            </a:r>
            <a:r>
              <a:rPr lang="ko-KR" altLang="en-US" sz="2800" dirty="0">
                <a:solidFill>
                  <a:srgbClr val="FF0000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기계도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소멸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28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DB0E4-1208-3FB1-CE1A-7505C3612569}"/>
              </a:ext>
            </a:extLst>
          </p:cNvPr>
          <p:cNvSpPr txBox="1"/>
          <p:nvPr/>
        </p:nvSpPr>
        <p:spPr>
          <a:xfrm>
            <a:off x="4044763" y="3920576"/>
            <a:ext cx="68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B31D4-F49A-6D7E-FF04-635FE8202806}"/>
              </a:ext>
            </a:extLst>
          </p:cNvPr>
          <p:cNvSpPr txBox="1"/>
          <p:nvPr/>
        </p:nvSpPr>
        <p:spPr>
          <a:xfrm>
            <a:off x="6231549" y="3920576"/>
            <a:ext cx="897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기계도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28439-DA67-1346-D631-0CE1005D9A58}"/>
              </a:ext>
            </a:extLst>
          </p:cNvPr>
          <p:cNvSpPr txBox="1"/>
          <p:nvPr/>
        </p:nvSpPr>
        <p:spPr>
          <a:xfrm>
            <a:off x="2151404" y="5639328"/>
            <a:ext cx="917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해저도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FC48F-4D7E-BC7E-22AC-B8B812839DB3}"/>
              </a:ext>
            </a:extLst>
          </p:cNvPr>
          <p:cNvSpPr txBox="1"/>
          <p:nvPr/>
        </p:nvSpPr>
        <p:spPr>
          <a:xfrm>
            <a:off x="2047058" y="2710108"/>
            <a:ext cx="629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부유도</a:t>
            </a:r>
          </a:p>
        </p:txBody>
      </p:sp>
    </p:spTree>
    <p:extLst>
      <p:ext uri="{BB962C8B-B14F-4D97-AF65-F5344CB8AC3E}">
        <p14:creationId xmlns:p14="http://schemas.microsoft.com/office/powerpoint/2010/main" val="54934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0820F-1DC3-F90C-BDDA-2FE9C4E1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200"/>
            <a:ext cx="5520480" cy="1453622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전체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959785-BEE4-A2E4-38B7-F8CCBBC95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" y="1462086"/>
            <a:ext cx="8301990" cy="509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48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85750" y="-8583"/>
            <a:ext cx="0" cy="1067608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43362"/>
            <a:ext cx="3069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중도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sp>
        <p:nvSpPr>
          <p:cNvPr id="160" name="내용 개체 틀 5"/>
          <p:cNvSpPr>
            <a:spLocks noGrp="1"/>
          </p:cNvSpPr>
          <p:nvPr>
            <p:ph sz="half" idx="4294967295"/>
          </p:nvPr>
        </p:nvSpPr>
        <p:spPr>
          <a:xfrm>
            <a:off x="662503" y="5068756"/>
            <a:ext cx="2773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숲 지형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무법지대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마을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D5C22-E2B9-1C1F-AFC8-EEA1A4E0CD2F}"/>
              </a:ext>
            </a:extLst>
          </p:cNvPr>
          <p:cNvSpPr txBox="1"/>
          <p:nvPr/>
        </p:nvSpPr>
        <p:spPr>
          <a:xfrm>
            <a:off x="3619500" y="1073216"/>
            <a:ext cx="2590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사진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중도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마을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동굴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r>
              <a:rPr lang="ko-KR" altLang="en-US" sz="32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9D0689-FBAF-862F-39AA-A452C47A4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8584" y="1434747"/>
            <a:ext cx="2160000" cy="18912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24431F-01E6-A919-850D-AEDA47841C1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9937" y="3516066"/>
            <a:ext cx="2160000" cy="18912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FEF5E4-E56A-30A4-1D6A-02FA9C0250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11" t="26844" r="30430" b="30121"/>
          <a:stretch/>
        </p:blipFill>
        <p:spPr>
          <a:xfrm>
            <a:off x="662503" y="1657991"/>
            <a:ext cx="5547742" cy="32159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3994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85750" y="-8583"/>
            <a:ext cx="0" cy="1067608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43362"/>
            <a:ext cx="3069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부유도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sp>
        <p:nvSpPr>
          <p:cNvPr id="160" name="내용 개체 틀 5"/>
          <p:cNvSpPr>
            <a:spLocks noGrp="1"/>
          </p:cNvSpPr>
          <p:nvPr>
            <p:ph sz="half" idx="4294967295"/>
          </p:nvPr>
        </p:nvSpPr>
        <p:spPr>
          <a:xfrm>
            <a:off x="662574" y="5103127"/>
            <a:ext cx="5547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중세 판타지 풍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마나술사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부유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계층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귀족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평민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하층민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신분에 따른 차별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전쟁파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종전파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D5C22-E2B9-1C1F-AFC8-EEA1A4E0CD2F}"/>
              </a:ext>
            </a:extLst>
          </p:cNvPr>
          <p:cNvSpPr txBox="1"/>
          <p:nvPr/>
        </p:nvSpPr>
        <p:spPr>
          <a:xfrm>
            <a:off x="3333750" y="1070115"/>
            <a:ext cx="2876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사진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부유도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빈민촌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수도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r>
              <a:rPr lang="ko-KR" altLang="en-US" sz="32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81B1C8-DAF2-F9DA-1F72-AADD7B765848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57156" r="65604"/>
          <a:stretch/>
        </p:blipFill>
        <p:spPr>
          <a:xfrm>
            <a:off x="662574" y="1654890"/>
            <a:ext cx="5547600" cy="3214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0864B2-CAC9-8BD1-F01C-E797BD607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0431" y="1434747"/>
            <a:ext cx="2158153" cy="18912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B89104-9890-D756-43E0-87B06702CBB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8584" y="3516066"/>
            <a:ext cx="2160000" cy="18912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8177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85750" y="-8583"/>
            <a:ext cx="0" cy="1067608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43362"/>
            <a:ext cx="3069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해저도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sp>
        <p:nvSpPr>
          <p:cNvPr id="160" name="내용 개체 틀 5"/>
          <p:cNvSpPr>
            <a:spLocks noGrp="1"/>
          </p:cNvSpPr>
          <p:nvPr>
            <p:ph sz="half" idx="4294967295"/>
          </p:nvPr>
        </p:nvSpPr>
        <p:spPr>
          <a:xfrm>
            <a:off x="662574" y="5114922"/>
            <a:ext cx="5547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근대 판타지 풍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변환술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변환술사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해저 동굴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‘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보석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’,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인공 태양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원로원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원로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12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전쟁파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중립파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종전파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D5C22-E2B9-1C1F-AFC8-EEA1A4E0CD2F}"/>
              </a:ext>
            </a:extLst>
          </p:cNvPr>
          <p:cNvSpPr txBox="1"/>
          <p:nvPr/>
        </p:nvSpPr>
        <p:spPr>
          <a:xfrm>
            <a:off x="3141154" y="1070115"/>
            <a:ext cx="3069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사진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부유도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원로원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회의장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r>
              <a:rPr lang="ko-KR" altLang="en-US" sz="32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81B1C8-DAF2-F9DA-1F72-AADD7B765848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522" t="-221" r="64082" b="57377"/>
          <a:stretch/>
        </p:blipFill>
        <p:spPr>
          <a:xfrm>
            <a:off x="662574" y="1654890"/>
            <a:ext cx="5547600" cy="3214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FC34466-E971-B327-7D1E-6535B0FAEE2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8584" y="1450690"/>
            <a:ext cx="2160000" cy="18912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2EEB8F-1606-6315-7BAF-861D2604304C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8584" y="3516066"/>
            <a:ext cx="2160000" cy="18912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7182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r="4183"/>
          <a:stretch/>
        </p:blipFill>
        <p:spPr>
          <a:xfrm>
            <a:off x="1424878" y="-222250"/>
            <a:ext cx="6439271" cy="708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86108" y="2351782"/>
            <a:ext cx="37718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세라비</a:t>
            </a:r>
            <a:endParaRPr lang="en-US" altLang="ko-KR" sz="3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en-US" altLang="ko-KR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‘Sera’ – </a:t>
            </a:r>
            <a:r>
              <a:rPr lang="ko-KR" altLang="en-US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라틴어</a:t>
            </a:r>
            <a:r>
              <a:rPr lang="en-US" altLang="ko-KR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‘</a:t>
            </a:r>
            <a:r>
              <a:rPr lang="ko-KR" altLang="en-US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세 개의</a:t>
            </a:r>
            <a:r>
              <a:rPr lang="en-US" altLang="ko-KR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’</a:t>
            </a:r>
          </a:p>
          <a:p>
            <a:pPr algn="ctr"/>
            <a:r>
              <a:rPr lang="en-US" altLang="ko-KR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‘Vi’ – </a:t>
            </a:r>
            <a:r>
              <a:rPr lang="ko-KR" altLang="en-US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라틴어</a:t>
            </a:r>
            <a:r>
              <a:rPr lang="en-US" altLang="ko-KR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‘</a:t>
            </a:r>
            <a:r>
              <a:rPr lang="ko-KR" altLang="en-US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힘</a:t>
            </a:r>
            <a:r>
              <a:rPr lang="en-US" altLang="ko-KR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＇</a:t>
            </a:r>
          </a:p>
          <a:p>
            <a:pPr algn="ctr"/>
            <a:endParaRPr lang="ko-KR" altLang="en-US" sz="3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600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85750" y="-8583"/>
            <a:ext cx="0" cy="1067608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43362"/>
            <a:ext cx="3069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기계도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sp>
        <p:nvSpPr>
          <p:cNvPr id="160" name="내용 개체 틀 5"/>
          <p:cNvSpPr>
            <a:spLocks noGrp="1"/>
          </p:cNvSpPr>
          <p:nvPr>
            <p:ph sz="half" idx="4294967295"/>
          </p:nvPr>
        </p:nvSpPr>
        <p:spPr>
          <a:xfrm>
            <a:off x="662574" y="5114922"/>
            <a:ext cx="5547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근미래적 디스토피아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&amp;</a:t>
            </a:r>
            <a:r>
              <a:rPr lang="ko-KR" altLang="en-US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사이버펑크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소활술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소활술사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인조 섬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결계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무정부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약육강식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흥신소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사무실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사이보그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안드로이드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D5C22-E2B9-1C1F-AFC8-EEA1A4E0CD2F}"/>
              </a:ext>
            </a:extLst>
          </p:cNvPr>
          <p:cNvSpPr txBox="1"/>
          <p:nvPr/>
        </p:nvSpPr>
        <p:spPr>
          <a:xfrm>
            <a:off x="2971800" y="1070115"/>
            <a:ext cx="3238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사진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기계도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흥신소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쓰레기장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r>
              <a:rPr lang="ko-KR" altLang="en-US" sz="32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81B1C8-DAF2-F9DA-1F72-AADD7B765848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44870" t="-148" r="16718" b="69776"/>
          <a:stretch/>
        </p:blipFill>
        <p:spPr>
          <a:xfrm>
            <a:off x="662574" y="1654889"/>
            <a:ext cx="5547600" cy="3214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FC34466-E971-B327-7D1E-6535B0FAEE2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8584" y="1450690"/>
            <a:ext cx="2160000" cy="18912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2EEB8F-1606-6315-7BAF-861D2604304C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8584" y="3516066"/>
            <a:ext cx="2160000" cy="18912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0253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r="4183"/>
          <a:stretch/>
        </p:blipFill>
        <p:spPr>
          <a:xfrm>
            <a:off x="1424878" y="-222250"/>
            <a:ext cx="6439271" cy="708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36788" y="2828835"/>
            <a:ext cx="32704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인터페이스</a:t>
            </a:r>
          </a:p>
        </p:txBody>
      </p:sp>
    </p:spTree>
    <p:extLst>
      <p:ext uri="{BB962C8B-B14F-4D97-AF65-F5344CB8AC3E}">
        <p14:creationId xmlns:p14="http://schemas.microsoft.com/office/powerpoint/2010/main" val="3402643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UI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구성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291516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1314294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그래픽 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3D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Anime Art Style</a:t>
            </a:r>
            <a:endParaRPr lang="ko-KR" altLang="en-US" sz="28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3794541" y="2517383"/>
            <a:ext cx="39742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사진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라이자의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아틀리에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1026" name="Picture 2" descr="라이자의 아틀리에3 메인퀘스트4 - 고명한 연금술사 ~ 쿠겐 섬에 돌아가자">
            <a:extLst>
              <a:ext uri="{FF2B5EF4-FFF2-40B4-BE49-F238E27FC236}">
                <a16:creationId xmlns:a16="http://schemas.microsoft.com/office/drawing/2014/main" id="{1D9DB636-DFA8-018A-7DB3-891763D5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3009149"/>
            <a:ext cx="6057900" cy="366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6B7315-B341-F417-7ADE-7101BC932B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971385"/>
            <a:ext cx="548763" cy="5234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3D31AD-2263-E643-A662-46427A241D7D}"/>
              </a:ext>
            </a:extLst>
          </p:cNvPr>
          <p:cNvSpPr txBox="1"/>
          <p:nvPr/>
        </p:nvSpPr>
        <p:spPr>
          <a:xfrm>
            <a:off x="1002157" y="1994163"/>
            <a:ext cx="4919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시점 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3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인칭 </a:t>
            </a:r>
            <a:r>
              <a:rPr lang="en-US" altLang="ko-KR" sz="28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BackView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(</a:t>
            </a:r>
            <a:r>
              <a:rPr lang="en-US" altLang="ko-KR" sz="28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ShoulderView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28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8D12079-50E1-B7D4-4C2C-E38C37F49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3009149"/>
            <a:ext cx="6057900" cy="366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96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조작법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평상시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4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509" y="6091238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939623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962401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조작 도구 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키보드 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마우스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FC3BB9-E900-5517-FAB9-00DA3BF6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08" y="2600143"/>
            <a:ext cx="5969923" cy="260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puter Mouse icon PNG and SVG Free Download">
            <a:extLst>
              <a:ext uri="{FF2B5EF4-FFF2-40B4-BE49-F238E27FC236}">
                <a16:creationId xmlns:a16="http://schemas.microsoft.com/office/drawing/2014/main" id="{844C8DD2-1252-B0F6-389A-657F93C6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89" y="2600143"/>
            <a:ext cx="1724025" cy="260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BBA1F198-4D20-27C4-66F0-5545EF46E00E}"/>
              </a:ext>
            </a:extLst>
          </p:cNvPr>
          <p:cNvSpPr/>
          <p:nvPr/>
        </p:nvSpPr>
        <p:spPr>
          <a:xfrm>
            <a:off x="1711127" y="3469589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642134C3-C65B-F5EB-FE43-FED31F94C2B0}"/>
              </a:ext>
            </a:extLst>
          </p:cNvPr>
          <p:cNvSpPr/>
          <p:nvPr/>
        </p:nvSpPr>
        <p:spPr>
          <a:xfrm>
            <a:off x="1426659" y="3848220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BB62B5FA-4D52-3841-EFBA-3BBB67EFE317}"/>
              </a:ext>
            </a:extLst>
          </p:cNvPr>
          <p:cNvSpPr/>
          <p:nvPr/>
        </p:nvSpPr>
        <p:spPr>
          <a:xfrm>
            <a:off x="1812241" y="3848219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3340042-3D24-A6FC-FE23-6FBB1DB0428C}"/>
              </a:ext>
            </a:extLst>
          </p:cNvPr>
          <p:cNvSpPr/>
          <p:nvPr/>
        </p:nvSpPr>
        <p:spPr>
          <a:xfrm>
            <a:off x="2197823" y="3848219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F866F7-16F6-8370-BCF0-D6F147FF5A49}"/>
              </a:ext>
            </a:extLst>
          </p:cNvPr>
          <p:cNvSpPr txBox="1"/>
          <p:nvPr/>
        </p:nvSpPr>
        <p:spPr>
          <a:xfrm>
            <a:off x="145517" y="4595922"/>
            <a:ext cx="490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이동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A9959E5D-BB8B-413B-C6E7-17E8B4C246EC}"/>
              </a:ext>
            </a:extLst>
          </p:cNvPr>
          <p:cNvSpPr/>
          <p:nvPr/>
        </p:nvSpPr>
        <p:spPr>
          <a:xfrm>
            <a:off x="2380704" y="4595922"/>
            <a:ext cx="1883145" cy="416719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00040-686C-DCC6-25C3-04F6B9A8CEBC}"/>
              </a:ext>
            </a:extLst>
          </p:cNvPr>
          <p:cNvSpPr txBox="1"/>
          <p:nvPr/>
        </p:nvSpPr>
        <p:spPr>
          <a:xfrm>
            <a:off x="3086474" y="5279598"/>
            <a:ext cx="471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점프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DE53FBA-32FD-21FF-796E-7D667E66DB73}"/>
              </a:ext>
            </a:extLst>
          </p:cNvPr>
          <p:cNvCxnSpPr>
            <a:cxnSpLocks/>
            <a:stCxn id="3" idx="1"/>
            <a:endCxn id="7" idx="0"/>
          </p:cNvCxnSpPr>
          <p:nvPr/>
        </p:nvCxnSpPr>
        <p:spPr>
          <a:xfrm rot="10800000" flipV="1">
            <a:off x="390937" y="4024432"/>
            <a:ext cx="1035722" cy="571489"/>
          </a:xfrm>
          <a:prstGeom prst="bentConnector2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ABA9AE3-CF98-FFC4-4BAA-31C4D6E74570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5400000">
            <a:off x="3188799" y="5146119"/>
            <a:ext cx="266957" cy="1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F0D6657-67D2-CA9F-D96B-9AB5EEDF705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41766" y="2511447"/>
            <a:ext cx="1201736" cy="1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894BA72-9B30-5956-A677-F104A63F733F}"/>
              </a:ext>
            </a:extLst>
          </p:cNvPr>
          <p:cNvSpPr txBox="1"/>
          <p:nvPr/>
        </p:nvSpPr>
        <p:spPr>
          <a:xfrm>
            <a:off x="7037330" y="1510470"/>
            <a:ext cx="139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시점 확대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축소</a:t>
            </a:r>
          </a:p>
        </p:txBody>
      </p:sp>
      <p:sp>
        <p:nvSpPr>
          <p:cNvPr id="47" name="액자 46">
            <a:extLst>
              <a:ext uri="{FF2B5EF4-FFF2-40B4-BE49-F238E27FC236}">
                <a16:creationId xmlns:a16="http://schemas.microsoft.com/office/drawing/2014/main" id="{7239730D-B27A-006B-2C18-D9EA03898A48}"/>
              </a:ext>
            </a:extLst>
          </p:cNvPr>
          <p:cNvSpPr/>
          <p:nvPr/>
        </p:nvSpPr>
        <p:spPr>
          <a:xfrm>
            <a:off x="741257" y="3481400"/>
            <a:ext cx="579368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2D65D1-B16A-CD52-4190-4B1BEC4AC725}"/>
              </a:ext>
            </a:extLst>
          </p:cNvPr>
          <p:cNvSpPr txBox="1"/>
          <p:nvPr/>
        </p:nvSpPr>
        <p:spPr>
          <a:xfrm>
            <a:off x="1029937" y="1920214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메뉴창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1463F40A-B465-2146-2173-5FD7E3ED601B}"/>
              </a:ext>
            </a:extLst>
          </p:cNvPr>
          <p:cNvCxnSpPr>
            <a:cxnSpLocks/>
            <a:endCxn id="49" idx="2"/>
          </p:cNvCxnSpPr>
          <p:nvPr/>
        </p:nvCxnSpPr>
        <p:spPr>
          <a:xfrm rot="5400000" flipH="1" flipV="1">
            <a:off x="726994" y="2811209"/>
            <a:ext cx="1161076" cy="179306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액자 1034">
            <a:extLst>
              <a:ext uri="{FF2B5EF4-FFF2-40B4-BE49-F238E27FC236}">
                <a16:creationId xmlns:a16="http://schemas.microsoft.com/office/drawing/2014/main" id="{3601357D-FE6D-319D-CEF6-2F2B5583EBD4}"/>
              </a:ext>
            </a:extLst>
          </p:cNvPr>
          <p:cNvSpPr/>
          <p:nvPr/>
        </p:nvSpPr>
        <p:spPr>
          <a:xfrm>
            <a:off x="741257" y="2857459"/>
            <a:ext cx="364330" cy="190541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36" name="연결선: 꺾임 1035">
            <a:extLst>
              <a:ext uri="{FF2B5EF4-FFF2-40B4-BE49-F238E27FC236}">
                <a16:creationId xmlns:a16="http://schemas.microsoft.com/office/drawing/2014/main" id="{4D73D086-BA2C-7671-64F8-D41D5E984660}"/>
              </a:ext>
            </a:extLst>
          </p:cNvPr>
          <p:cNvCxnSpPr>
            <a:cxnSpLocks/>
            <a:stCxn id="1035" idx="1"/>
            <a:endCxn id="1039" idx="2"/>
          </p:cNvCxnSpPr>
          <p:nvPr/>
        </p:nvCxnSpPr>
        <p:spPr>
          <a:xfrm rot="10800000">
            <a:off x="641687" y="2322110"/>
            <a:ext cx="99570" cy="630620"/>
          </a:xfrm>
          <a:prstGeom prst="bentConnector2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>
            <a:extLst>
              <a:ext uri="{FF2B5EF4-FFF2-40B4-BE49-F238E27FC236}">
                <a16:creationId xmlns:a16="http://schemas.microsoft.com/office/drawing/2014/main" id="{DCCD18F2-4CFE-B951-4CCA-59C26D5A0AF4}"/>
              </a:ext>
            </a:extLst>
          </p:cNvPr>
          <p:cNvSpPr txBox="1"/>
          <p:nvPr/>
        </p:nvSpPr>
        <p:spPr>
          <a:xfrm>
            <a:off x="365008" y="1922000"/>
            <a:ext cx="553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설정</a:t>
            </a:r>
          </a:p>
        </p:txBody>
      </p:sp>
      <p:sp>
        <p:nvSpPr>
          <p:cNvPr id="1045" name="액자 1044">
            <a:extLst>
              <a:ext uri="{FF2B5EF4-FFF2-40B4-BE49-F238E27FC236}">
                <a16:creationId xmlns:a16="http://schemas.microsoft.com/office/drawing/2014/main" id="{EC03E88D-86B8-907A-4E1B-C6A735822AD5}"/>
              </a:ext>
            </a:extLst>
          </p:cNvPr>
          <p:cNvSpPr/>
          <p:nvPr/>
        </p:nvSpPr>
        <p:spPr>
          <a:xfrm>
            <a:off x="2583405" y="3848219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46" name="연결선: 꺾임 1045">
            <a:extLst>
              <a:ext uri="{FF2B5EF4-FFF2-40B4-BE49-F238E27FC236}">
                <a16:creationId xmlns:a16="http://schemas.microsoft.com/office/drawing/2014/main" id="{66ABF293-DBD0-23DB-7C26-C33619BE4868}"/>
              </a:ext>
            </a:extLst>
          </p:cNvPr>
          <p:cNvCxnSpPr>
            <a:cxnSpLocks/>
            <a:stCxn id="1045" idx="2"/>
          </p:cNvCxnSpPr>
          <p:nvPr/>
        </p:nvCxnSpPr>
        <p:spPr>
          <a:xfrm rot="5400000">
            <a:off x="1677735" y="4239817"/>
            <a:ext cx="1127009" cy="1048663"/>
          </a:xfrm>
          <a:prstGeom prst="bentConnector3">
            <a:avLst>
              <a:gd name="adj1" fmla="val 9151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4F0A5E27-F3AC-AE06-FF6B-C0FBF7AFC61B}"/>
              </a:ext>
            </a:extLst>
          </p:cNvPr>
          <p:cNvSpPr txBox="1"/>
          <p:nvPr/>
        </p:nvSpPr>
        <p:spPr>
          <a:xfrm>
            <a:off x="1043870" y="5277317"/>
            <a:ext cx="1303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결정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상호작용</a:t>
            </a:r>
          </a:p>
        </p:txBody>
      </p:sp>
      <p:sp>
        <p:nvSpPr>
          <p:cNvPr id="1054" name="액자 1053">
            <a:extLst>
              <a:ext uri="{FF2B5EF4-FFF2-40B4-BE49-F238E27FC236}">
                <a16:creationId xmlns:a16="http://schemas.microsoft.com/office/drawing/2014/main" id="{4075433B-B072-579B-E1EB-FD8ED442948B}"/>
              </a:ext>
            </a:extLst>
          </p:cNvPr>
          <p:cNvSpPr/>
          <p:nvPr/>
        </p:nvSpPr>
        <p:spPr>
          <a:xfrm>
            <a:off x="2968987" y="3848219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연결선: 꺾임 1056">
            <a:extLst>
              <a:ext uri="{FF2B5EF4-FFF2-40B4-BE49-F238E27FC236}">
                <a16:creationId xmlns:a16="http://schemas.microsoft.com/office/drawing/2014/main" id="{F6BA9A3B-770F-96D5-965D-84E7F326AAE2}"/>
              </a:ext>
            </a:extLst>
          </p:cNvPr>
          <p:cNvCxnSpPr>
            <a:cxnSpLocks/>
            <a:stCxn id="1054" idx="2"/>
            <a:endCxn id="1060" idx="0"/>
          </p:cNvCxnSpPr>
          <p:nvPr/>
        </p:nvCxnSpPr>
        <p:spPr>
          <a:xfrm rot="5400000">
            <a:off x="2318317" y="4444481"/>
            <a:ext cx="1076673" cy="588999"/>
          </a:xfrm>
          <a:prstGeom prst="bentConnector3">
            <a:avLst>
              <a:gd name="adj1" fmla="val 24787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0" name="TextBox 1059">
            <a:extLst>
              <a:ext uri="{FF2B5EF4-FFF2-40B4-BE49-F238E27FC236}">
                <a16:creationId xmlns:a16="http://schemas.microsoft.com/office/drawing/2014/main" id="{46962BE5-D511-4F72-8D61-F0FF5AA510A3}"/>
              </a:ext>
            </a:extLst>
          </p:cNvPr>
          <p:cNvSpPr txBox="1"/>
          <p:nvPr/>
        </p:nvSpPr>
        <p:spPr>
          <a:xfrm>
            <a:off x="2316733" y="5277317"/>
            <a:ext cx="49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취소</a:t>
            </a:r>
          </a:p>
        </p:txBody>
      </p:sp>
      <p:sp>
        <p:nvSpPr>
          <p:cNvPr id="1065" name="액자 1064">
            <a:extLst>
              <a:ext uri="{FF2B5EF4-FFF2-40B4-BE49-F238E27FC236}">
                <a16:creationId xmlns:a16="http://schemas.microsoft.com/office/drawing/2014/main" id="{3EDF65BB-7408-F856-52F3-F49556E97997}"/>
              </a:ext>
            </a:extLst>
          </p:cNvPr>
          <p:cNvSpPr/>
          <p:nvPr/>
        </p:nvSpPr>
        <p:spPr>
          <a:xfrm>
            <a:off x="3944543" y="4222071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AB398578-0E97-D315-06C7-8022119E2466}"/>
              </a:ext>
            </a:extLst>
          </p:cNvPr>
          <p:cNvCxnSpPr>
            <a:cxnSpLocks/>
            <a:stCxn id="1065" idx="3"/>
            <a:endCxn id="1067" idx="0"/>
          </p:cNvCxnSpPr>
          <p:nvPr/>
        </p:nvCxnSpPr>
        <p:spPr>
          <a:xfrm>
            <a:off x="4308873" y="4398284"/>
            <a:ext cx="339307" cy="879033"/>
          </a:xfrm>
          <a:prstGeom prst="bentConnector2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TextBox 1066">
            <a:extLst>
              <a:ext uri="{FF2B5EF4-FFF2-40B4-BE49-F238E27FC236}">
                <a16:creationId xmlns:a16="http://schemas.microsoft.com/office/drawing/2014/main" id="{ED1049A8-0471-D156-13A4-2CF09C6669FF}"/>
              </a:ext>
            </a:extLst>
          </p:cNvPr>
          <p:cNvSpPr txBox="1"/>
          <p:nvPr/>
        </p:nvSpPr>
        <p:spPr>
          <a:xfrm>
            <a:off x="3996399" y="5277317"/>
            <a:ext cx="1303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전체 맵 보기</a:t>
            </a:r>
          </a:p>
        </p:txBody>
      </p:sp>
      <p:sp>
        <p:nvSpPr>
          <p:cNvPr id="1073" name="액자 1072">
            <a:extLst>
              <a:ext uri="{FF2B5EF4-FFF2-40B4-BE49-F238E27FC236}">
                <a16:creationId xmlns:a16="http://schemas.microsoft.com/office/drawing/2014/main" id="{A1BD24D1-11F4-1344-97F0-5C48CEA2ADD3}"/>
              </a:ext>
            </a:extLst>
          </p:cNvPr>
          <p:cNvSpPr/>
          <p:nvPr/>
        </p:nvSpPr>
        <p:spPr>
          <a:xfrm>
            <a:off x="751958" y="4216622"/>
            <a:ext cx="856152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74" name="연결선: 꺾임 1073">
            <a:extLst>
              <a:ext uri="{FF2B5EF4-FFF2-40B4-BE49-F238E27FC236}">
                <a16:creationId xmlns:a16="http://schemas.microsoft.com/office/drawing/2014/main" id="{77BD373B-DF26-2ECC-029F-037BC334EBBD}"/>
              </a:ext>
            </a:extLst>
          </p:cNvPr>
          <p:cNvCxnSpPr>
            <a:cxnSpLocks/>
            <a:endCxn id="1086" idx="0"/>
          </p:cNvCxnSpPr>
          <p:nvPr/>
        </p:nvCxnSpPr>
        <p:spPr>
          <a:xfrm rot="5400000">
            <a:off x="378607" y="4843323"/>
            <a:ext cx="735366" cy="132622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6" name="TextBox 1085">
            <a:extLst>
              <a:ext uri="{FF2B5EF4-FFF2-40B4-BE49-F238E27FC236}">
                <a16:creationId xmlns:a16="http://schemas.microsoft.com/office/drawing/2014/main" id="{7252E008-9921-F289-2FD1-0984B9B589D7}"/>
              </a:ext>
            </a:extLst>
          </p:cNvPr>
          <p:cNvSpPr txBox="1"/>
          <p:nvPr/>
        </p:nvSpPr>
        <p:spPr>
          <a:xfrm>
            <a:off x="310326" y="5277317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달리기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056" name="액자 2055">
            <a:extLst>
              <a:ext uri="{FF2B5EF4-FFF2-40B4-BE49-F238E27FC236}">
                <a16:creationId xmlns:a16="http://schemas.microsoft.com/office/drawing/2014/main" id="{01109D11-F095-85C0-409A-AB00B4D48E30}"/>
              </a:ext>
            </a:extLst>
          </p:cNvPr>
          <p:cNvSpPr/>
          <p:nvPr/>
        </p:nvSpPr>
        <p:spPr>
          <a:xfrm>
            <a:off x="4027242" y="3469536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57" name="액자 2056">
            <a:extLst>
              <a:ext uri="{FF2B5EF4-FFF2-40B4-BE49-F238E27FC236}">
                <a16:creationId xmlns:a16="http://schemas.microsoft.com/office/drawing/2014/main" id="{02A65548-C869-D92C-55A5-877C29F3721F}"/>
              </a:ext>
            </a:extLst>
          </p:cNvPr>
          <p:cNvSpPr/>
          <p:nvPr/>
        </p:nvSpPr>
        <p:spPr>
          <a:xfrm>
            <a:off x="4423395" y="3467125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58" name="연결선: 꺾임 2057">
            <a:extLst>
              <a:ext uri="{FF2B5EF4-FFF2-40B4-BE49-F238E27FC236}">
                <a16:creationId xmlns:a16="http://schemas.microsoft.com/office/drawing/2014/main" id="{A03A1407-C70F-FB22-A5FF-0DACC02F5CD3}"/>
              </a:ext>
            </a:extLst>
          </p:cNvPr>
          <p:cNvCxnSpPr>
            <a:cxnSpLocks/>
            <a:stCxn id="2056" idx="0"/>
            <a:endCxn id="2067" idx="2"/>
          </p:cNvCxnSpPr>
          <p:nvPr/>
        </p:nvCxnSpPr>
        <p:spPr>
          <a:xfrm rot="5400000" flipH="1" flipV="1">
            <a:off x="3743936" y="2843653"/>
            <a:ext cx="1091354" cy="160413"/>
          </a:xfrm>
          <a:prstGeom prst="bentConnector3">
            <a:avLst>
              <a:gd name="adj1" fmla="val 79092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7" name="TextBox 2066">
            <a:extLst>
              <a:ext uri="{FF2B5EF4-FFF2-40B4-BE49-F238E27FC236}">
                <a16:creationId xmlns:a16="http://schemas.microsoft.com/office/drawing/2014/main" id="{BE32686D-5A38-D06C-6074-1605D8DAD3FF}"/>
              </a:ext>
            </a:extLst>
          </p:cNvPr>
          <p:cNvSpPr txBox="1"/>
          <p:nvPr/>
        </p:nvSpPr>
        <p:spPr>
          <a:xfrm>
            <a:off x="3952878" y="1978072"/>
            <a:ext cx="833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인벤토리</a:t>
            </a:r>
          </a:p>
        </p:txBody>
      </p:sp>
      <p:sp>
        <p:nvSpPr>
          <p:cNvPr id="2071" name="TextBox 2070">
            <a:extLst>
              <a:ext uri="{FF2B5EF4-FFF2-40B4-BE49-F238E27FC236}">
                <a16:creationId xmlns:a16="http://schemas.microsoft.com/office/drawing/2014/main" id="{EF4EFED6-617A-F3AE-8228-1C5612339A3E}"/>
              </a:ext>
            </a:extLst>
          </p:cNvPr>
          <p:cNvSpPr txBox="1"/>
          <p:nvPr/>
        </p:nvSpPr>
        <p:spPr>
          <a:xfrm>
            <a:off x="4797272" y="1978401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퀘스트</a:t>
            </a:r>
          </a:p>
        </p:txBody>
      </p:sp>
      <p:cxnSp>
        <p:nvCxnSpPr>
          <p:cNvPr id="2072" name="연결선: 꺾임 2071">
            <a:extLst>
              <a:ext uri="{FF2B5EF4-FFF2-40B4-BE49-F238E27FC236}">
                <a16:creationId xmlns:a16="http://schemas.microsoft.com/office/drawing/2014/main" id="{8074B762-B8FD-17D7-3C39-853FAD984ECA}"/>
              </a:ext>
            </a:extLst>
          </p:cNvPr>
          <p:cNvCxnSpPr>
            <a:cxnSpLocks/>
            <a:stCxn id="2057" idx="0"/>
            <a:endCxn id="2071" idx="2"/>
          </p:cNvCxnSpPr>
          <p:nvPr/>
        </p:nvCxnSpPr>
        <p:spPr>
          <a:xfrm rot="5400000" flipH="1" flipV="1">
            <a:off x="4320295" y="2663776"/>
            <a:ext cx="1088614" cy="518084"/>
          </a:xfrm>
          <a:prstGeom prst="bentConnector3">
            <a:avLst>
              <a:gd name="adj1" fmla="val 76832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8" name="액자 2077">
            <a:extLst>
              <a:ext uri="{FF2B5EF4-FFF2-40B4-BE49-F238E27FC236}">
                <a16:creationId xmlns:a16="http://schemas.microsoft.com/office/drawing/2014/main" id="{60573A49-F4B2-EAB9-1323-E51E52141B61}"/>
              </a:ext>
            </a:extLst>
          </p:cNvPr>
          <p:cNvSpPr/>
          <p:nvPr/>
        </p:nvSpPr>
        <p:spPr>
          <a:xfrm>
            <a:off x="4819550" y="3467124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80" name="연결선: 꺾임 2079">
            <a:extLst>
              <a:ext uri="{FF2B5EF4-FFF2-40B4-BE49-F238E27FC236}">
                <a16:creationId xmlns:a16="http://schemas.microsoft.com/office/drawing/2014/main" id="{B86BCD31-CB59-043F-87E6-384286B0292D}"/>
              </a:ext>
            </a:extLst>
          </p:cNvPr>
          <p:cNvCxnSpPr>
            <a:cxnSpLocks/>
            <a:stCxn id="2078" idx="0"/>
            <a:endCxn id="2085" idx="2"/>
          </p:cNvCxnSpPr>
          <p:nvPr/>
        </p:nvCxnSpPr>
        <p:spPr>
          <a:xfrm rot="5400000" flipH="1" flipV="1">
            <a:off x="4912215" y="2463846"/>
            <a:ext cx="1092778" cy="913778"/>
          </a:xfrm>
          <a:prstGeom prst="bentConnector3">
            <a:avLst>
              <a:gd name="adj1" fmla="val 63946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TextBox 2084">
            <a:extLst>
              <a:ext uri="{FF2B5EF4-FFF2-40B4-BE49-F238E27FC236}">
                <a16:creationId xmlns:a16="http://schemas.microsoft.com/office/drawing/2014/main" id="{83F62225-7DA8-709D-58CB-1EBFBA30F3D9}"/>
              </a:ext>
            </a:extLst>
          </p:cNvPr>
          <p:cNvSpPr txBox="1"/>
          <p:nvPr/>
        </p:nvSpPr>
        <p:spPr>
          <a:xfrm>
            <a:off x="5511375" y="1974236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상태창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092" name="TextBox 2091">
            <a:extLst>
              <a:ext uri="{FF2B5EF4-FFF2-40B4-BE49-F238E27FC236}">
                <a16:creationId xmlns:a16="http://schemas.microsoft.com/office/drawing/2014/main" id="{6FDA68FE-871E-D055-82A7-D0477CB95957}"/>
              </a:ext>
            </a:extLst>
          </p:cNvPr>
          <p:cNvSpPr txBox="1"/>
          <p:nvPr/>
        </p:nvSpPr>
        <p:spPr>
          <a:xfrm>
            <a:off x="7082214" y="5201620"/>
            <a:ext cx="13099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시점 이동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마우스 흔들기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093" name="액자 2092">
            <a:extLst>
              <a:ext uri="{FF2B5EF4-FFF2-40B4-BE49-F238E27FC236}">
                <a16:creationId xmlns:a16="http://schemas.microsoft.com/office/drawing/2014/main" id="{88F55FFD-EB14-9AB0-6253-829CB37A50D1}"/>
              </a:ext>
            </a:extLst>
          </p:cNvPr>
          <p:cNvSpPr/>
          <p:nvPr/>
        </p:nvSpPr>
        <p:spPr>
          <a:xfrm>
            <a:off x="4122404" y="3853466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94" name="연결선: 꺾임 2093">
            <a:extLst>
              <a:ext uri="{FF2B5EF4-FFF2-40B4-BE49-F238E27FC236}">
                <a16:creationId xmlns:a16="http://schemas.microsoft.com/office/drawing/2014/main" id="{1E6EF543-1A5F-BFDD-7BCB-2EBB20610302}"/>
              </a:ext>
            </a:extLst>
          </p:cNvPr>
          <p:cNvCxnSpPr>
            <a:cxnSpLocks/>
            <a:stCxn id="2093" idx="3"/>
          </p:cNvCxnSpPr>
          <p:nvPr/>
        </p:nvCxnSpPr>
        <p:spPr>
          <a:xfrm>
            <a:off x="4486734" y="4029679"/>
            <a:ext cx="1004919" cy="1247638"/>
          </a:xfrm>
          <a:prstGeom prst="bentConnector2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7" name="TextBox 2096">
            <a:extLst>
              <a:ext uri="{FF2B5EF4-FFF2-40B4-BE49-F238E27FC236}">
                <a16:creationId xmlns:a16="http://schemas.microsoft.com/office/drawing/2014/main" id="{1FB4AE8E-6890-7365-1734-93FA8E0AA62F}"/>
              </a:ext>
            </a:extLst>
          </p:cNvPr>
          <p:cNvSpPr txBox="1"/>
          <p:nvPr/>
        </p:nvSpPr>
        <p:spPr>
          <a:xfrm>
            <a:off x="5135086" y="5277317"/>
            <a:ext cx="720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스킬창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5DCC8A07-129F-8577-E439-98F4D7B7C2B4}"/>
              </a:ext>
            </a:extLst>
          </p:cNvPr>
          <p:cNvSpPr/>
          <p:nvPr/>
        </p:nvSpPr>
        <p:spPr>
          <a:xfrm>
            <a:off x="3550000" y="4219345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E23F2E80-E57F-39C6-436E-8E858CBC46A7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rot="16200000" flipH="1">
            <a:off x="3188190" y="5115745"/>
            <a:ext cx="1089206" cy="1256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7C97C64-522E-B787-6B9B-3D6420DF121C}"/>
              </a:ext>
            </a:extLst>
          </p:cNvPr>
          <p:cNvSpPr txBox="1"/>
          <p:nvPr/>
        </p:nvSpPr>
        <p:spPr>
          <a:xfrm>
            <a:off x="3081640" y="5660976"/>
            <a:ext cx="1303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미니맵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확대</a:t>
            </a:r>
          </a:p>
        </p:txBody>
      </p:sp>
    </p:spTree>
    <p:extLst>
      <p:ext uri="{BB962C8B-B14F-4D97-AF65-F5344CB8AC3E}">
        <p14:creationId xmlns:p14="http://schemas.microsoft.com/office/powerpoint/2010/main" val="2225286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조작법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전투시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4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509" y="6091238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939623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962401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조작 도구 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키보드 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마우스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FC3BB9-E900-5517-FAB9-00DA3BF6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08" y="2600143"/>
            <a:ext cx="5969923" cy="260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puter Mouse icon PNG and SVG Free Download">
            <a:extLst>
              <a:ext uri="{FF2B5EF4-FFF2-40B4-BE49-F238E27FC236}">
                <a16:creationId xmlns:a16="http://schemas.microsoft.com/office/drawing/2014/main" id="{844C8DD2-1252-B0F6-389A-657F93C6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89" y="2600143"/>
            <a:ext cx="1724025" cy="260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BBA1F198-4D20-27C4-66F0-5545EF46E00E}"/>
              </a:ext>
            </a:extLst>
          </p:cNvPr>
          <p:cNvSpPr/>
          <p:nvPr/>
        </p:nvSpPr>
        <p:spPr>
          <a:xfrm>
            <a:off x="1711127" y="3469589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642134C3-C65B-F5EB-FE43-FED31F94C2B0}"/>
              </a:ext>
            </a:extLst>
          </p:cNvPr>
          <p:cNvSpPr/>
          <p:nvPr/>
        </p:nvSpPr>
        <p:spPr>
          <a:xfrm>
            <a:off x="1426659" y="3848220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BB62B5FA-4D52-3841-EFBA-3BBB67EFE317}"/>
              </a:ext>
            </a:extLst>
          </p:cNvPr>
          <p:cNvSpPr/>
          <p:nvPr/>
        </p:nvSpPr>
        <p:spPr>
          <a:xfrm>
            <a:off x="1812241" y="3848219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3340042-3D24-A6FC-FE23-6FBB1DB0428C}"/>
              </a:ext>
            </a:extLst>
          </p:cNvPr>
          <p:cNvSpPr/>
          <p:nvPr/>
        </p:nvSpPr>
        <p:spPr>
          <a:xfrm>
            <a:off x="2197823" y="3848219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F866F7-16F6-8370-BCF0-D6F147FF5A49}"/>
              </a:ext>
            </a:extLst>
          </p:cNvPr>
          <p:cNvSpPr txBox="1"/>
          <p:nvPr/>
        </p:nvSpPr>
        <p:spPr>
          <a:xfrm>
            <a:off x="-10126" y="5285352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선택지 이동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DE53FBA-32FD-21FF-796E-7D667E66DB73}"/>
              </a:ext>
            </a:extLst>
          </p:cNvPr>
          <p:cNvCxnSpPr>
            <a:cxnSpLocks/>
            <a:stCxn id="3" idx="1"/>
            <a:endCxn id="7" idx="0"/>
          </p:cNvCxnSpPr>
          <p:nvPr/>
        </p:nvCxnSpPr>
        <p:spPr>
          <a:xfrm rot="10800000" flipV="1">
            <a:off x="544675" y="4024432"/>
            <a:ext cx="881985" cy="1260919"/>
          </a:xfrm>
          <a:prstGeom prst="bentConnector2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F0D6657-67D2-CA9F-D96B-9AB5EEDF705F}"/>
              </a:ext>
            </a:extLst>
          </p:cNvPr>
          <p:cNvCxnSpPr>
            <a:cxnSpLocks/>
            <a:endCxn id="43" idx="2"/>
          </p:cNvCxnSpPr>
          <p:nvPr/>
        </p:nvCxnSpPr>
        <p:spPr>
          <a:xfrm rot="16200000" flipV="1">
            <a:off x="6561586" y="2412677"/>
            <a:ext cx="1469817" cy="194530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894BA72-9B30-5956-A677-F104A63F733F}"/>
              </a:ext>
            </a:extLst>
          </p:cNvPr>
          <p:cNvSpPr txBox="1"/>
          <p:nvPr/>
        </p:nvSpPr>
        <p:spPr>
          <a:xfrm>
            <a:off x="6917741" y="1374923"/>
            <a:ext cx="562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결정</a:t>
            </a:r>
          </a:p>
        </p:txBody>
      </p:sp>
      <p:sp>
        <p:nvSpPr>
          <p:cNvPr id="1035" name="액자 1034">
            <a:extLst>
              <a:ext uri="{FF2B5EF4-FFF2-40B4-BE49-F238E27FC236}">
                <a16:creationId xmlns:a16="http://schemas.microsoft.com/office/drawing/2014/main" id="{3601357D-FE6D-319D-CEF6-2F2B5583EBD4}"/>
              </a:ext>
            </a:extLst>
          </p:cNvPr>
          <p:cNvSpPr/>
          <p:nvPr/>
        </p:nvSpPr>
        <p:spPr>
          <a:xfrm>
            <a:off x="741257" y="2857459"/>
            <a:ext cx="364330" cy="190541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36" name="연결선: 꺾임 1035">
            <a:extLst>
              <a:ext uri="{FF2B5EF4-FFF2-40B4-BE49-F238E27FC236}">
                <a16:creationId xmlns:a16="http://schemas.microsoft.com/office/drawing/2014/main" id="{4D73D086-BA2C-7671-64F8-D41D5E984660}"/>
              </a:ext>
            </a:extLst>
          </p:cNvPr>
          <p:cNvCxnSpPr>
            <a:cxnSpLocks/>
            <a:stCxn id="1035" idx="1"/>
            <a:endCxn id="1039" idx="2"/>
          </p:cNvCxnSpPr>
          <p:nvPr/>
        </p:nvCxnSpPr>
        <p:spPr>
          <a:xfrm rot="10800000">
            <a:off x="641687" y="2322110"/>
            <a:ext cx="99570" cy="630620"/>
          </a:xfrm>
          <a:prstGeom prst="bentConnector2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>
            <a:extLst>
              <a:ext uri="{FF2B5EF4-FFF2-40B4-BE49-F238E27FC236}">
                <a16:creationId xmlns:a16="http://schemas.microsoft.com/office/drawing/2014/main" id="{DCCD18F2-4CFE-B951-4CCA-59C26D5A0AF4}"/>
              </a:ext>
            </a:extLst>
          </p:cNvPr>
          <p:cNvSpPr txBox="1"/>
          <p:nvPr/>
        </p:nvSpPr>
        <p:spPr>
          <a:xfrm>
            <a:off x="365008" y="1922000"/>
            <a:ext cx="553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설정</a:t>
            </a:r>
          </a:p>
        </p:txBody>
      </p:sp>
      <p:sp>
        <p:nvSpPr>
          <p:cNvPr id="1045" name="액자 1044">
            <a:extLst>
              <a:ext uri="{FF2B5EF4-FFF2-40B4-BE49-F238E27FC236}">
                <a16:creationId xmlns:a16="http://schemas.microsoft.com/office/drawing/2014/main" id="{EC03E88D-86B8-907A-4E1B-C6A735822AD5}"/>
              </a:ext>
            </a:extLst>
          </p:cNvPr>
          <p:cNvSpPr/>
          <p:nvPr/>
        </p:nvSpPr>
        <p:spPr>
          <a:xfrm>
            <a:off x="2583405" y="3848219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46" name="연결선: 꺾임 1045">
            <a:extLst>
              <a:ext uri="{FF2B5EF4-FFF2-40B4-BE49-F238E27FC236}">
                <a16:creationId xmlns:a16="http://schemas.microsoft.com/office/drawing/2014/main" id="{66ABF293-DBD0-23DB-7C26-C33619BE4868}"/>
              </a:ext>
            </a:extLst>
          </p:cNvPr>
          <p:cNvCxnSpPr>
            <a:cxnSpLocks/>
            <a:stCxn id="1045" idx="2"/>
          </p:cNvCxnSpPr>
          <p:nvPr/>
        </p:nvCxnSpPr>
        <p:spPr>
          <a:xfrm rot="5400000">
            <a:off x="1677735" y="4239817"/>
            <a:ext cx="1127009" cy="1048663"/>
          </a:xfrm>
          <a:prstGeom prst="bentConnector3">
            <a:avLst>
              <a:gd name="adj1" fmla="val 9151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4F0A5E27-F3AC-AE06-FF6B-C0FBF7AFC61B}"/>
              </a:ext>
            </a:extLst>
          </p:cNvPr>
          <p:cNvSpPr txBox="1"/>
          <p:nvPr/>
        </p:nvSpPr>
        <p:spPr>
          <a:xfrm>
            <a:off x="1418207" y="5285352"/>
            <a:ext cx="570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결정</a:t>
            </a:r>
          </a:p>
        </p:txBody>
      </p:sp>
      <p:sp>
        <p:nvSpPr>
          <p:cNvPr id="1054" name="액자 1053">
            <a:extLst>
              <a:ext uri="{FF2B5EF4-FFF2-40B4-BE49-F238E27FC236}">
                <a16:creationId xmlns:a16="http://schemas.microsoft.com/office/drawing/2014/main" id="{4075433B-B072-579B-E1EB-FD8ED442948B}"/>
              </a:ext>
            </a:extLst>
          </p:cNvPr>
          <p:cNvSpPr/>
          <p:nvPr/>
        </p:nvSpPr>
        <p:spPr>
          <a:xfrm>
            <a:off x="2968987" y="3848219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연결선: 꺾임 1056">
            <a:extLst>
              <a:ext uri="{FF2B5EF4-FFF2-40B4-BE49-F238E27FC236}">
                <a16:creationId xmlns:a16="http://schemas.microsoft.com/office/drawing/2014/main" id="{F6BA9A3B-770F-96D5-965D-84E7F326AAE2}"/>
              </a:ext>
            </a:extLst>
          </p:cNvPr>
          <p:cNvCxnSpPr>
            <a:cxnSpLocks/>
            <a:stCxn id="1054" idx="2"/>
            <a:endCxn id="1060" idx="0"/>
          </p:cNvCxnSpPr>
          <p:nvPr/>
        </p:nvCxnSpPr>
        <p:spPr>
          <a:xfrm rot="5400000">
            <a:off x="2318317" y="4444481"/>
            <a:ext cx="1076673" cy="588999"/>
          </a:xfrm>
          <a:prstGeom prst="bentConnector3">
            <a:avLst>
              <a:gd name="adj1" fmla="val 24787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0" name="TextBox 1059">
            <a:extLst>
              <a:ext uri="{FF2B5EF4-FFF2-40B4-BE49-F238E27FC236}">
                <a16:creationId xmlns:a16="http://schemas.microsoft.com/office/drawing/2014/main" id="{46962BE5-D511-4F72-8D61-F0FF5AA510A3}"/>
              </a:ext>
            </a:extLst>
          </p:cNvPr>
          <p:cNvSpPr txBox="1"/>
          <p:nvPr/>
        </p:nvSpPr>
        <p:spPr>
          <a:xfrm>
            <a:off x="2316733" y="5277317"/>
            <a:ext cx="49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취소</a:t>
            </a:r>
          </a:p>
        </p:txBody>
      </p:sp>
      <p:sp>
        <p:nvSpPr>
          <p:cNvPr id="2092" name="TextBox 2091">
            <a:extLst>
              <a:ext uri="{FF2B5EF4-FFF2-40B4-BE49-F238E27FC236}">
                <a16:creationId xmlns:a16="http://schemas.microsoft.com/office/drawing/2014/main" id="{6FDA68FE-871E-D055-82A7-D0477CB95957}"/>
              </a:ext>
            </a:extLst>
          </p:cNvPr>
          <p:cNvSpPr txBox="1"/>
          <p:nvPr/>
        </p:nvSpPr>
        <p:spPr>
          <a:xfrm>
            <a:off x="7000461" y="5201620"/>
            <a:ext cx="1473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마우스 커서 이동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마우스 흔들기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031AE99-1DFE-5143-BC62-871F6AEF003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75268" y="2413163"/>
            <a:ext cx="1470482" cy="192892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533B5BE-9287-D702-0DE5-F0F4C75AA6E5}"/>
              </a:ext>
            </a:extLst>
          </p:cNvPr>
          <p:cNvSpPr txBox="1"/>
          <p:nvPr/>
        </p:nvSpPr>
        <p:spPr>
          <a:xfrm>
            <a:off x="8087777" y="1374259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취소</a:t>
            </a:r>
          </a:p>
        </p:txBody>
      </p:sp>
      <p:sp>
        <p:nvSpPr>
          <p:cNvPr id="33" name="액자 32">
            <a:extLst>
              <a:ext uri="{FF2B5EF4-FFF2-40B4-BE49-F238E27FC236}">
                <a16:creationId xmlns:a16="http://schemas.microsoft.com/office/drawing/2014/main" id="{7B910219-8DEF-9B53-DF5A-B64C2016B6B9}"/>
              </a:ext>
            </a:extLst>
          </p:cNvPr>
          <p:cNvSpPr/>
          <p:nvPr/>
        </p:nvSpPr>
        <p:spPr>
          <a:xfrm>
            <a:off x="2379988" y="4595586"/>
            <a:ext cx="1871972" cy="433614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5368A60-1A24-6861-B401-59B02DE36E1E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rot="16200000" flipH="1">
            <a:off x="3439281" y="4905893"/>
            <a:ext cx="600542" cy="847156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C1B6D10-09A8-2636-24B4-4F53F18A540D}"/>
              </a:ext>
            </a:extLst>
          </p:cNvPr>
          <p:cNvSpPr txBox="1"/>
          <p:nvPr/>
        </p:nvSpPr>
        <p:spPr>
          <a:xfrm>
            <a:off x="3044678" y="5629742"/>
            <a:ext cx="223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배속 활성화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비활성화</a:t>
            </a:r>
          </a:p>
        </p:txBody>
      </p:sp>
    </p:spTree>
    <p:extLst>
      <p:ext uri="{BB962C8B-B14F-4D97-AF65-F5344CB8AC3E}">
        <p14:creationId xmlns:p14="http://schemas.microsoft.com/office/powerpoint/2010/main" val="752362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가상 인터페이스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291516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1314294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평상시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5958840" y="1575904"/>
            <a:ext cx="27158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사진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라이자의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아틀리에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2" name="Picture 2" descr="라이자의 아틀리에3 메인퀘스트4 - 고명한 연금술사 ~ 쿠겐 섬에 돌아가자">
            <a:extLst>
              <a:ext uri="{FF2B5EF4-FFF2-40B4-BE49-F238E27FC236}">
                <a16:creationId xmlns:a16="http://schemas.microsoft.com/office/drawing/2014/main" id="{46656967-A18B-91F3-CD54-BD4D421C5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259" y="2046915"/>
            <a:ext cx="7129473" cy="399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EDECB6C-79C2-533F-88F8-A07FC36A312D}"/>
              </a:ext>
            </a:extLst>
          </p:cNvPr>
          <p:cNvSpPr/>
          <p:nvPr/>
        </p:nvSpPr>
        <p:spPr>
          <a:xfrm>
            <a:off x="7088697" y="2046915"/>
            <a:ext cx="1586035" cy="125536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미니 맵</a:t>
            </a:r>
            <a:endParaRPr lang="en-US" altLang="ko-KR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반투명</a:t>
            </a:r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D1B153-54B7-FE09-87BC-40A8A45D0FFB}"/>
              </a:ext>
            </a:extLst>
          </p:cNvPr>
          <p:cNvSpPr/>
          <p:nvPr/>
        </p:nvSpPr>
        <p:spPr>
          <a:xfrm>
            <a:off x="7088697" y="3456869"/>
            <a:ext cx="1544091" cy="170932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퀘스트 창</a:t>
            </a:r>
            <a:endParaRPr lang="en-US" altLang="ko-KR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반투명</a:t>
            </a:r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334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2" descr="라이자의 아틀리에3 메인퀘스트4 - 고명한 연금술사 ~ 쿠겐 섬에 돌아가자">
            <a:extLst>
              <a:ext uri="{FF2B5EF4-FFF2-40B4-BE49-F238E27FC236}">
                <a16:creationId xmlns:a16="http://schemas.microsoft.com/office/drawing/2014/main" id="{57F37623-1B8C-4DEF-44DF-4FD23C99F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53" y="2032405"/>
            <a:ext cx="7129473" cy="399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가상 인터페이스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291516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1314294"/>
            <a:ext cx="1488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Tab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8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입력시</a:t>
            </a:r>
            <a:endParaRPr lang="ko-KR" altLang="en-US" sz="28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5889073" y="1575904"/>
            <a:ext cx="27811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사진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라이자의 아틀리에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288D9BCC-F113-58ED-8787-ABC60E637D8D}"/>
              </a:ext>
            </a:extLst>
          </p:cNvPr>
          <p:cNvSpPr/>
          <p:nvPr/>
        </p:nvSpPr>
        <p:spPr>
          <a:xfrm>
            <a:off x="4009936" y="3429000"/>
            <a:ext cx="1526797" cy="1600200"/>
          </a:xfrm>
          <a:prstGeom prst="donut">
            <a:avLst>
              <a:gd name="adj" fmla="val 16449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89F85C2A-3C54-CF43-9712-85493BD5B6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69" y="3551345"/>
            <a:ext cx="208435" cy="208435"/>
          </a:xfrm>
          <a:prstGeom prst="rect">
            <a:avLst/>
          </a:prstGeom>
        </p:spPr>
      </p:pic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23C5B989-D8F5-FA23-220C-7BE91E0BD7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05" y="3548491"/>
            <a:ext cx="250525" cy="250525"/>
          </a:xfrm>
          <a:prstGeom prst="rect">
            <a:avLst/>
          </a:prstGeom>
        </p:spPr>
      </p:pic>
      <p:pic>
        <p:nvPicPr>
          <p:cNvPr id="24" name="그림 23" descr="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2FE038CA-D7DC-8A7B-C1A8-FBD904DEC7B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159" y="4120914"/>
            <a:ext cx="250525" cy="25052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99361B5-A232-4641-897D-34F53C25F14F}"/>
              </a:ext>
            </a:extLst>
          </p:cNvPr>
          <p:cNvCxnSpPr>
            <a:cxnSpLocks/>
          </p:cNvCxnSpPr>
          <p:nvPr/>
        </p:nvCxnSpPr>
        <p:spPr>
          <a:xfrm>
            <a:off x="4099915" y="3833507"/>
            <a:ext cx="223154" cy="156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A792172-C0E3-093D-2041-D88D478E0236}"/>
              </a:ext>
            </a:extLst>
          </p:cNvPr>
          <p:cNvCxnSpPr>
            <a:cxnSpLocks/>
          </p:cNvCxnSpPr>
          <p:nvPr/>
        </p:nvCxnSpPr>
        <p:spPr>
          <a:xfrm flipH="1">
            <a:off x="5255830" y="3909807"/>
            <a:ext cx="223623" cy="104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C13A42E-33FF-3F7B-45F4-F71D5D811BDC}"/>
              </a:ext>
            </a:extLst>
          </p:cNvPr>
          <p:cNvCxnSpPr>
            <a:cxnSpLocks/>
          </p:cNvCxnSpPr>
          <p:nvPr/>
        </p:nvCxnSpPr>
        <p:spPr>
          <a:xfrm flipH="1" flipV="1">
            <a:off x="5192115" y="4528736"/>
            <a:ext cx="239713" cy="1350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CB575E3-E2CD-1926-E95D-8EA6D0F540BE}"/>
              </a:ext>
            </a:extLst>
          </p:cNvPr>
          <p:cNvCxnSpPr>
            <a:cxnSpLocks/>
          </p:cNvCxnSpPr>
          <p:nvPr/>
        </p:nvCxnSpPr>
        <p:spPr>
          <a:xfrm flipH="1">
            <a:off x="4146017" y="4543700"/>
            <a:ext cx="222051" cy="1833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7BADD8C-2CD9-5EBB-180A-A80F17F8FB1D}"/>
              </a:ext>
            </a:extLst>
          </p:cNvPr>
          <p:cNvCxnSpPr>
            <a:cxnSpLocks/>
          </p:cNvCxnSpPr>
          <p:nvPr/>
        </p:nvCxnSpPr>
        <p:spPr>
          <a:xfrm flipV="1">
            <a:off x="4773334" y="4781245"/>
            <a:ext cx="0" cy="2479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34BB227-77EB-BEC5-22FD-737E4A9FE7B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 flipV="1">
            <a:off x="4773335" y="3429000"/>
            <a:ext cx="6539" cy="263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그래픽 1024" descr="꽉 쥔 주먹 윤곽선">
            <a:extLst>
              <a:ext uri="{FF2B5EF4-FFF2-40B4-BE49-F238E27FC236}">
                <a16:creationId xmlns:a16="http://schemas.microsoft.com/office/drawing/2014/main" id="{A8F0D7E3-A7B8-A5E3-BA14-85C62061BF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0904" y="4651396"/>
            <a:ext cx="367890" cy="367890"/>
          </a:xfrm>
          <a:prstGeom prst="rect">
            <a:avLst/>
          </a:prstGeom>
        </p:spPr>
      </p:pic>
      <p:pic>
        <p:nvPicPr>
          <p:cNvPr id="1028" name="그래픽 1027" descr="핀 있는 지도 윤곽선">
            <a:extLst>
              <a:ext uri="{FF2B5EF4-FFF2-40B4-BE49-F238E27FC236}">
                <a16:creationId xmlns:a16="http://schemas.microsoft.com/office/drawing/2014/main" id="{54F12A69-4A6B-59E6-5E37-1000422BDD6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31364" y="4689761"/>
            <a:ext cx="278935" cy="278935"/>
          </a:xfrm>
          <a:prstGeom prst="rect">
            <a:avLst/>
          </a:prstGeom>
        </p:spPr>
      </p:pic>
      <p:pic>
        <p:nvPicPr>
          <p:cNvPr id="1030" name="그래픽 1029" descr="사용자 윤곽선">
            <a:extLst>
              <a:ext uri="{FF2B5EF4-FFF2-40B4-BE49-F238E27FC236}">
                <a16:creationId xmlns:a16="http://schemas.microsoft.com/office/drawing/2014/main" id="{C62F6E50-6C8F-36D3-D883-544BF012094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09936" y="4124395"/>
            <a:ext cx="250525" cy="250525"/>
          </a:xfrm>
          <a:prstGeom prst="rect">
            <a:avLst/>
          </a:prstGeom>
        </p:spPr>
      </p:pic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F779D0DB-AB15-D761-2B97-560B6857CFB1}"/>
              </a:ext>
            </a:extLst>
          </p:cNvPr>
          <p:cNvSpPr/>
          <p:nvPr/>
        </p:nvSpPr>
        <p:spPr>
          <a:xfrm>
            <a:off x="7084191" y="2032405"/>
            <a:ext cx="1586035" cy="125536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미니 맵</a:t>
            </a:r>
            <a:endParaRPr lang="en-US" altLang="ko-KR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반투명</a:t>
            </a:r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54B4DBBA-6F0C-B42C-B9FE-D9DF9F9F3B9D}"/>
              </a:ext>
            </a:extLst>
          </p:cNvPr>
          <p:cNvSpPr/>
          <p:nvPr/>
        </p:nvSpPr>
        <p:spPr>
          <a:xfrm>
            <a:off x="7134659" y="3741619"/>
            <a:ext cx="1544091" cy="170932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퀘스트 창</a:t>
            </a:r>
            <a:endParaRPr lang="en-US" altLang="ko-KR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반투명</a:t>
            </a:r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D7B1EC68-DEAB-FBE7-4496-20ED8DEA2ED6}"/>
              </a:ext>
            </a:extLst>
          </p:cNvPr>
          <p:cNvSpPr txBox="1"/>
          <p:nvPr/>
        </p:nvSpPr>
        <p:spPr>
          <a:xfrm>
            <a:off x="1747510" y="6024860"/>
            <a:ext cx="48335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Tab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을 누르면 창이 뜨고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마우스 포인터가 보임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</a:p>
          <a:p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Tab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을 때면 창이 사라지고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마우스 포인터가 사라짐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</a:p>
          <a:p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Tab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을 눌러 창을 띄우고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마우스를 원하는 칸에 움직인 후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Tab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을 때면 해당 창이 열림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  <a:endParaRPr lang="ko-KR" altLang="en-US" sz="14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942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가상 인터페이스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291516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1314294"/>
            <a:ext cx="2954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N(</a:t>
            </a:r>
            <a:r>
              <a:rPr lang="ko-KR" altLang="en-US" sz="28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미니맵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확대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8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입력시</a:t>
            </a:r>
            <a:endParaRPr lang="ko-KR" altLang="en-US" sz="28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5958840" y="1575904"/>
            <a:ext cx="27158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사진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라이자의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아틀리에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2" name="Picture 2" descr="라이자의 아틀리에3 메인퀘스트4 - 고명한 연금술사 ~ 쿠겐 섬에 돌아가자">
            <a:extLst>
              <a:ext uri="{FF2B5EF4-FFF2-40B4-BE49-F238E27FC236}">
                <a16:creationId xmlns:a16="http://schemas.microsoft.com/office/drawing/2014/main" id="{46656967-A18B-91F3-CD54-BD4D421C5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259" y="2046915"/>
            <a:ext cx="7129473" cy="399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EDECB6C-79C2-533F-88F8-A07FC36A312D}"/>
              </a:ext>
            </a:extLst>
          </p:cNvPr>
          <p:cNvSpPr/>
          <p:nvPr/>
        </p:nvSpPr>
        <p:spPr>
          <a:xfrm>
            <a:off x="6241410" y="2065187"/>
            <a:ext cx="2433322" cy="170932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미니 맵</a:t>
            </a:r>
            <a:endParaRPr lang="en-US" altLang="ko-KR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반투명</a:t>
            </a:r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D1B153-54B7-FE09-87BC-40A8A45D0FFB}"/>
              </a:ext>
            </a:extLst>
          </p:cNvPr>
          <p:cNvSpPr/>
          <p:nvPr/>
        </p:nvSpPr>
        <p:spPr>
          <a:xfrm>
            <a:off x="7130641" y="3983912"/>
            <a:ext cx="1544091" cy="170932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퀘스트 창</a:t>
            </a:r>
            <a:endParaRPr lang="en-US" altLang="ko-KR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반투명</a:t>
            </a:r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228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가상 인터페이스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291516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1314294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M(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전체 맵 보기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8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입력시</a:t>
            </a:r>
            <a:endParaRPr lang="ko-KR" altLang="en-US" sz="28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A52B48-0300-7CC0-7370-00464E78F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754" y="1943236"/>
            <a:ext cx="6649079" cy="4077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01A30E-12FF-34E6-B255-385317696479}"/>
              </a:ext>
            </a:extLst>
          </p:cNvPr>
          <p:cNvSpPr txBox="1"/>
          <p:nvPr/>
        </p:nvSpPr>
        <p:spPr>
          <a:xfrm>
            <a:off x="1747510" y="6024860"/>
            <a:ext cx="6412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가지 못한 장소는 보이지 않음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 /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장소를 클릭하면 해당 장소의 세부 모습을 보여줌</a:t>
            </a:r>
          </a:p>
        </p:txBody>
      </p:sp>
    </p:spTree>
    <p:extLst>
      <p:ext uri="{BB962C8B-B14F-4D97-AF65-F5344CB8AC3E}">
        <p14:creationId xmlns:p14="http://schemas.microsoft.com/office/powerpoint/2010/main" val="4275199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가상 인터페이스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291516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131429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상태창</a:t>
            </a:r>
            <a:endParaRPr lang="ko-KR" altLang="en-US" sz="28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5889073" y="1575904"/>
            <a:ext cx="27811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사진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4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니어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오토마타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2050" name="Picture 2" descr="18 RPGs with character creation and customisation - RPG Overload">
            <a:extLst>
              <a:ext uri="{FF2B5EF4-FFF2-40B4-BE49-F238E27FC236}">
                <a16:creationId xmlns:a16="http://schemas.microsoft.com/office/drawing/2014/main" id="{3F654C1C-7C38-5858-94D8-9213536BC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293" y="2068453"/>
            <a:ext cx="7427288" cy="401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1E1BC7-EAD6-86C0-7D7D-9FD0C3453ED5}"/>
              </a:ext>
            </a:extLst>
          </p:cNvPr>
          <p:cNvSpPr/>
          <p:nvPr/>
        </p:nvSpPr>
        <p:spPr>
          <a:xfrm>
            <a:off x="1309754" y="2533475"/>
            <a:ext cx="1349556" cy="3138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체력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보석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활동력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공격력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방어력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이동속도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10BEF1-467D-AC30-06D0-F0B4383F2EA1}"/>
              </a:ext>
            </a:extLst>
          </p:cNvPr>
          <p:cNvSpPr/>
          <p:nvPr/>
        </p:nvSpPr>
        <p:spPr>
          <a:xfrm>
            <a:off x="7159468" y="2533475"/>
            <a:ext cx="1349556" cy="3138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레벨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착용 장비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창조의 권능 진전도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변화의 권능 진전도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소멸의 권능 진전도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64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2" y="165371"/>
            <a:ext cx="3069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목차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0" y="6021844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807074" y="1409723"/>
            <a:ext cx="467230" cy="44566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58430" y="1432501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5391E0-8B63-BB92-F373-4559CD47D7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178924" y="2033213"/>
            <a:ext cx="467230" cy="445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CFD4C8-5B9D-25F4-6679-43E4538F444F}"/>
              </a:ext>
            </a:extLst>
          </p:cNvPr>
          <p:cNvSpPr txBox="1"/>
          <p:nvPr/>
        </p:nvSpPr>
        <p:spPr>
          <a:xfrm>
            <a:off x="4630280" y="2055991"/>
            <a:ext cx="1069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에피소드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7895CB-5B73-6388-9D82-E8E2F14C68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807074" y="2255499"/>
            <a:ext cx="467230" cy="445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8420BD-C137-E344-80D1-B746A0CA25FC}"/>
              </a:ext>
            </a:extLst>
          </p:cNvPr>
          <p:cNvSpPr txBox="1"/>
          <p:nvPr/>
        </p:nvSpPr>
        <p:spPr>
          <a:xfrm>
            <a:off x="1258430" y="2278277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질서와 질료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EB6C7C-B1BA-59D5-FA8D-C66A0ABE1E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178924" y="1432501"/>
            <a:ext cx="467230" cy="445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6C5DE0-16BD-3E6D-49BA-993800EDF29F}"/>
              </a:ext>
            </a:extLst>
          </p:cNvPr>
          <p:cNvSpPr txBox="1"/>
          <p:nvPr/>
        </p:nvSpPr>
        <p:spPr>
          <a:xfrm>
            <a:off x="4630280" y="1455279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캐릭터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23874-1DEB-83A0-E27F-05F13D53F0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807074" y="3417980"/>
            <a:ext cx="467230" cy="445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A054AA-7D4D-C3F2-8900-AE32FAE13966}"/>
              </a:ext>
            </a:extLst>
          </p:cNvPr>
          <p:cNvSpPr txBox="1"/>
          <p:nvPr/>
        </p:nvSpPr>
        <p:spPr>
          <a:xfrm>
            <a:off x="1258430" y="3440758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인터페이스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093D64-F733-738D-BB9F-C4F4AE8F58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1258430" y="1832611"/>
            <a:ext cx="373438" cy="3562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31F1D6-7ACA-1A6A-4AB5-1FF4F4F6F043}"/>
              </a:ext>
            </a:extLst>
          </p:cNvPr>
          <p:cNvSpPr txBox="1"/>
          <p:nvPr/>
        </p:nvSpPr>
        <p:spPr>
          <a:xfrm>
            <a:off x="1682583" y="1862335"/>
            <a:ext cx="1753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장르</a:t>
            </a:r>
            <a:r>
              <a:rPr lang="en-US" altLang="ko-KR" sz="12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시놉시스</a:t>
            </a:r>
            <a:r>
              <a:rPr lang="en-US" altLang="ko-KR" sz="12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 설명</a:t>
            </a:r>
          </a:p>
          <a:p>
            <a:endParaRPr lang="ko-KR" altLang="en-US" sz="12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DAD511-0BCF-8D78-0B0D-62E52C7263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1274304" y="2730889"/>
            <a:ext cx="373438" cy="3562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EAD0AE-B10D-6272-0332-2D2172318FA1}"/>
              </a:ext>
            </a:extLst>
          </p:cNvPr>
          <p:cNvSpPr txBox="1"/>
          <p:nvPr/>
        </p:nvSpPr>
        <p:spPr>
          <a:xfrm>
            <a:off x="1698458" y="2760613"/>
            <a:ext cx="916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술법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2EB9D73-F6D9-0272-A45C-FFAD5F4303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1274304" y="3088479"/>
            <a:ext cx="373438" cy="3562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247E83-0E6C-2A4F-E117-17BAB398610C}"/>
              </a:ext>
            </a:extLst>
          </p:cNvPr>
          <p:cNvSpPr txBox="1"/>
          <p:nvPr/>
        </p:nvSpPr>
        <p:spPr>
          <a:xfrm>
            <a:off x="1698458" y="3118203"/>
            <a:ext cx="916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28B617-D569-67B1-C5A6-A2A5421103B8}"/>
              </a:ext>
            </a:extLst>
          </p:cNvPr>
          <p:cNvSpPr txBox="1"/>
          <p:nvPr/>
        </p:nvSpPr>
        <p:spPr>
          <a:xfrm>
            <a:off x="1698458" y="3864605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 </a:t>
            </a:r>
            <a:r>
              <a:rPr lang="ko-KR" altLang="en-US" sz="12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BFAFA3-3CB0-9EDD-B17C-10D3F548064B}"/>
              </a:ext>
            </a:extLst>
          </p:cNvPr>
          <p:cNvSpPr txBox="1"/>
          <p:nvPr/>
        </p:nvSpPr>
        <p:spPr>
          <a:xfrm>
            <a:off x="1696973" y="4569160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가상 인터페이스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821345-0AA5-B62C-0E22-7C64EDC6F09F}"/>
              </a:ext>
            </a:extLst>
          </p:cNvPr>
          <p:cNvSpPr txBox="1"/>
          <p:nvPr/>
        </p:nvSpPr>
        <p:spPr>
          <a:xfrm>
            <a:off x="1697739" y="4210152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조작법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548C1CB-9A40-FB9E-2A8C-D598563FF0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1274304" y="3835557"/>
            <a:ext cx="373438" cy="35620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2A1664A-AB4F-20F6-127B-31FC77A16E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1274304" y="4193147"/>
            <a:ext cx="373438" cy="35620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E355A58-CD82-8A63-DE27-C6A22324F8A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1274304" y="4549350"/>
            <a:ext cx="373438" cy="3562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B0254B9-F9F5-0D8D-1171-AE4E5C3CBC6A}"/>
              </a:ext>
            </a:extLst>
          </p:cNvPr>
          <p:cNvSpPr txBox="1"/>
          <p:nvPr/>
        </p:nvSpPr>
        <p:spPr>
          <a:xfrm>
            <a:off x="1696973" y="4925363"/>
            <a:ext cx="8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플로우 차트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BA25347-642F-3498-ADB7-BB56D6CB06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1274304" y="4905553"/>
            <a:ext cx="373438" cy="35620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4F7ABAF-7548-03F5-2C27-6A7CCB6E5FC9}"/>
              </a:ext>
            </a:extLst>
          </p:cNvPr>
          <p:cNvSpPr txBox="1"/>
          <p:nvPr/>
        </p:nvSpPr>
        <p:spPr>
          <a:xfrm>
            <a:off x="5060700" y="2845661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7558CA-A9F4-492F-837E-60E89AC76A7F}"/>
              </a:ext>
            </a:extLst>
          </p:cNvPr>
          <p:cNvSpPr txBox="1"/>
          <p:nvPr/>
        </p:nvSpPr>
        <p:spPr>
          <a:xfrm>
            <a:off x="5059981" y="2466758"/>
            <a:ext cx="8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플로우 차트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1ABC374-9D1A-D5F7-E949-83FF4B710F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36546" y="2816613"/>
            <a:ext cx="373438" cy="35620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E7F5596-A3CF-5476-E1FD-A5BABB0933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36546" y="2449753"/>
            <a:ext cx="373438" cy="35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02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가상 인터페이스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291516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1314294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6417457" y="1575904"/>
            <a:ext cx="22527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</a:t>
            </a:r>
            <a:r>
              <a:rPr lang="ko-KR" altLang="en-US" sz="3000" b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사진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원신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5061BB-5700-CEEE-61B4-A7C4052FD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913" y="2129902"/>
            <a:ext cx="7533314" cy="419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43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가상 인터페이스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291516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1314294"/>
            <a:ext cx="840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퀘스트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6417457" y="1575904"/>
            <a:ext cx="22527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</a:t>
            </a:r>
            <a:r>
              <a:rPr lang="ko-KR" altLang="en-US" sz="3000" b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사진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원신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CE0B5B-2CA6-7F8A-3C84-728D85966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596" y="2129902"/>
            <a:ext cx="6776951" cy="3813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6774BD-AED3-7599-6556-739109343171}"/>
              </a:ext>
            </a:extLst>
          </p:cNvPr>
          <p:cNvSpPr txBox="1"/>
          <p:nvPr/>
        </p:nvSpPr>
        <p:spPr>
          <a:xfrm>
            <a:off x="1747510" y="6024860"/>
            <a:ext cx="57711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메인 퀘스트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서브 퀘스트로 나눠지며 서브 퀘스트는 지역별로 나누어짐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</a:p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임무 이름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임무 설명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임무 목적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임무 보상으로 나누어짐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9146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가상 인터페이스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291516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1314294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인벤토리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6417457" y="1575904"/>
            <a:ext cx="22527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</a:t>
            </a:r>
            <a:r>
              <a:rPr lang="ko-KR" altLang="en-US" sz="3000" b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사진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원신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774BD-AED3-7599-6556-739109343171}"/>
              </a:ext>
            </a:extLst>
          </p:cNvPr>
          <p:cNvSpPr txBox="1"/>
          <p:nvPr/>
        </p:nvSpPr>
        <p:spPr>
          <a:xfrm>
            <a:off x="1747510" y="5714468"/>
            <a:ext cx="7047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카테고리는 장비 아이템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소비 아이템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기타 아이템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퀘스트 아이템으로 나누어짐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58342B-C704-1974-3611-0786793DE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884" y="2109636"/>
            <a:ext cx="6215718" cy="350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89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가상 인터페이스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291516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1314294"/>
            <a:ext cx="997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스킬 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5203059" y="3279807"/>
            <a:ext cx="3572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스킬창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예시 사진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라이자의 아틀리에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5122" name="Picture 2" descr="라이자의 아틀리에 2 - 아이템 도감 NO.086 클로스">
            <a:extLst>
              <a:ext uri="{FF2B5EF4-FFF2-40B4-BE49-F238E27FC236}">
                <a16:creationId xmlns:a16="http://schemas.microsoft.com/office/drawing/2014/main" id="{BE5876C5-EF87-C48E-07F5-EED4FA7A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83" y="2370885"/>
            <a:ext cx="4608577" cy="25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스킬트리 | 라이자의 아틀리에3 ~종극의 연금술사와 비밀의 열쇠~ 공식 Web매뉴얼">
            <a:extLst>
              <a:ext uri="{FF2B5EF4-FFF2-40B4-BE49-F238E27FC236}">
                <a16:creationId xmlns:a16="http://schemas.microsoft.com/office/drawing/2014/main" id="{A2B2A355-05B5-A055-DC76-DFE224D9B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40" y="4036165"/>
            <a:ext cx="4682106" cy="263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779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가상 인터페이스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291516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1314294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전투시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5182644" y="1664367"/>
            <a:ext cx="3258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전투 예시 사진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페르소나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&amp;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여신전쟁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31608C-2963-AEBB-88CC-B5D19DDEF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788" y="2196081"/>
            <a:ext cx="6859780" cy="385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다이아몬드 4">
            <a:extLst>
              <a:ext uri="{FF2B5EF4-FFF2-40B4-BE49-F238E27FC236}">
                <a16:creationId xmlns:a16="http://schemas.microsoft.com/office/drawing/2014/main" id="{5A4AEFCA-BF93-2400-17C1-DCAD4A9C9133}"/>
              </a:ext>
            </a:extLst>
          </p:cNvPr>
          <p:cNvSpPr/>
          <p:nvPr/>
        </p:nvSpPr>
        <p:spPr>
          <a:xfrm>
            <a:off x="6143688" y="2592533"/>
            <a:ext cx="253610" cy="306057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AE8929BB-7122-D8A3-B96A-F7E7E075413A}"/>
              </a:ext>
            </a:extLst>
          </p:cNvPr>
          <p:cNvSpPr/>
          <p:nvPr/>
        </p:nvSpPr>
        <p:spPr>
          <a:xfrm>
            <a:off x="6478750" y="2597050"/>
            <a:ext cx="253610" cy="306057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B8ED085-ECA9-15B9-D225-A727A4050AB7}"/>
              </a:ext>
            </a:extLst>
          </p:cNvPr>
          <p:cNvSpPr/>
          <p:nvPr/>
        </p:nvSpPr>
        <p:spPr>
          <a:xfrm>
            <a:off x="6813812" y="2597050"/>
            <a:ext cx="253610" cy="306057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15C6C9-9CAE-384E-3FBF-E9A3EBD1EBD2}"/>
              </a:ext>
            </a:extLst>
          </p:cNvPr>
          <p:cNvSpPr/>
          <p:nvPr/>
        </p:nvSpPr>
        <p:spPr>
          <a:xfrm>
            <a:off x="6094034" y="2265352"/>
            <a:ext cx="1398147" cy="327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실행 단색으로 채워진">
            <a:extLst>
              <a:ext uri="{FF2B5EF4-FFF2-40B4-BE49-F238E27FC236}">
                <a16:creationId xmlns:a16="http://schemas.microsoft.com/office/drawing/2014/main" id="{E013F836-B7C6-1A4F-1BE6-1D0C804C98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13353" y="2247141"/>
            <a:ext cx="363601" cy="363601"/>
          </a:xfrm>
          <a:prstGeom prst="rect">
            <a:avLst/>
          </a:prstGeom>
        </p:spPr>
      </p:pic>
      <p:pic>
        <p:nvPicPr>
          <p:cNvPr id="4" name="그래픽 3" descr="실행 단색으로 채워진">
            <a:extLst>
              <a:ext uri="{FF2B5EF4-FFF2-40B4-BE49-F238E27FC236}">
                <a16:creationId xmlns:a16="http://schemas.microsoft.com/office/drawing/2014/main" id="{0CAABE59-8718-ADC2-DCB3-AB5718D31C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6429" y="2248073"/>
            <a:ext cx="363601" cy="363601"/>
          </a:xfrm>
          <a:prstGeom prst="rect">
            <a:avLst/>
          </a:prstGeom>
        </p:spPr>
      </p:pic>
      <p:pic>
        <p:nvPicPr>
          <p:cNvPr id="8" name="그래픽 7" descr="실행 단색으로 채워진">
            <a:extLst>
              <a:ext uri="{FF2B5EF4-FFF2-40B4-BE49-F238E27FC236}">
                <a16:creationId xmlns:a16="http://schemas.microsoft.com/office/drawing/2014/main" id="{E47E2820-53F5-4AED-6032-69C11011E3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4280" y="2247141"/>
            <a:ext cx="363601" cy="363601"/>
          </a:xfrm>
          <a:prstGeom prst="rect">
            <a:avLst/>
          </a:prstGeom>
        </p:spPr>
      </p:pic>
      <p:pic>
        <p:nvPicPr>
          <p:cNvPr id="9" name="그래픽 8" descr="실행 단색으로 채워진">
            <a:extLst>
              <a:ext uri="{FF2B5EF4-FFF2-40B4-BE49-F238E27FC236}">
                <a16:creationId xmlns:a16="http://schemas.microsoft.com/office/drawing/2014/main" id="{94AD646D-8563-4B17-9F0C-A0975E47EE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7357" y="2240161"/>
            <a:ext cx="363601" cy="36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51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가상 인터페이스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4F8F8F0-2884-9C3C-66AA-F5298FC37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3965" y="2933289"/>
            <a:ext cx="2975760" cy="2159163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체력</a:t>
            </a:r>
            <a:endParaRPr lang="en-US" altLang="ko-KR" sz="2000" b="1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2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소활술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사용시 소모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주인공의 생명력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체력 소진 시 주인공은 사망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en-US" altLang="ko-KR" sz="12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A382479-6CC9-61A5-D9FE-A77131CAC7AD}"/>
              </a:ext>
            </a:extLst>
          </p:cNvPr>
          <p:cNvSpPr/>
          <p:nvPr/>
        </p:nvSpPr>
        <p:spPr>
          <a:xfrm>
            <a:off x="2632015" y="3824914"/>
            <a:ext cx="3721506" cy="28204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F18EBA-DEFE-74DB-79AE-4BB3F1638182}"/>
              </a:ext>
            </a:extLst>
          </p:cNvPr>
          <p:cNvSpPr/>
          <p:nvPr/>
        </p:nvSpPr>
        <p:spPr>
          <a:xfrm>
            <a:off x="2636072" y="4341169"/>
            <a:ext cx="1856696" cy="28204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800BF4F4-3671-01EA-BECF-F2ED79AB9E3E}"/>
              </a:ext>
            </a:extLst>
          </p:cNvPr>
          <p:cNvSpPr/>
          <p:nvPr/>
        </p:nvSpPr>
        <p:spPr>
          <a:xfrm>
            <a:off x="4797756" y="4354855"/>
            <a:ext cx="233710" cy="282042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21CB5795-3B31-22FA-3E7F-A902053B1D25}"/>
              </a:ext>
            </a:extLst>
          </p:cNvPr>
          <p:cNvSpPr/>
          <p:nvPr/>
        </p:nvSpPr>
        <p:spPr>
          <a:xfrm>
            <a:off x="5075729" y="4349861"/>
            <a:ext cx="233710" cy="282042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4641CD65-F267-C68B-5C82-DF6DE5B7E4C6}"/>
              </a:ext>
            </a:extLst>
          </p:cNvPr>
          <p:cNvSpPr/>
          <p:nvPr/>
        </p:nvSpPr>
        <p:spPr>
          <a:xfrm>
            <a:off x="5348454" y="4349860"/>
            <a:ext cx="233710" cy="282042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BBEC6AD1-9DDC-5EBA-36A0-7A0A83D0DA11}"/>
              </a:ext>
            </a:extLst>
          </p:cNvPr>
          <p:cNvSpPr/>
          <p:nvPr/>
        </p:nvSpPr>
        <p:spPr>
          <a:xfrm>
            <a:off x="5629806" y="4349859"/>
            <a:ext cx="233710" cy="282042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실행 단색으로 채워진">
            <a:extLst>
              <a:ext uri="{FF2B5EF4-FFF2-40B4-BE49-F238E27FC236}">
                <a16:creationId xmlns:a16="http://schemas.microsoft.com/office/drawing/2014/main" id="{4CB6126E-39EE-3E4B-9E0F-246670BDCD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0785" y="3041107"/>
            <a:ext cx="589271" cy="589271"/>
          </a:xfrm>
          <a:prstGeom prst="rect">
            <a:avLst/>
          </a:prstGeom>
        </p:spPr>
      </p:pic>
      <p:pic>
        <p:nvPicPr>
          <p:cNvPr id="14" name="그래픽 13" descr="실행 단색으로 채워진">
            <a:extLst>
              <a:ext uri="{FF2B5EF4-FFF2-40B4-BE49-F238E27FC236}">
                <a16:creationId xmlns:a16="http://schemas.microsoft.com/office/drawing/2014/main" id="{34557343-8BC1-A881-1BF8-82747A0EF3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1978" y="3041107"/>
            <a:ext cx="589271" cy="589271"/>
          </a:xfrm>
          <a:prstGeom prst="rect">
            <a:avLst/>
          </a:prstGeom>
        </p:spPr>
      </p:pic>
      <p:pic>
        <p:nvPicPr>
          <p:cNvPr id="16" name="그래픽 15" descr="실행 단색으로 채워진">
            <a:extLst>
              <a:ext uri="{FF2B5EF4-FFF2-40B4-BE49-F238E27FC236}">
                <a16:creationId xmlns:a16="http://schemas.microsoft.com/office/drawing/2014/main" id="{EC6317F9-2B83-FF57-B33C-DF757F79E3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1013" y="3041486"/>
            <a:ext cx="589271" cy="589271"/>
          </a:xfrm>
          <a:prstGeom prst="rect">
            <a:avLst/>
          </a:prstGeom>
        </p:spPr>
      </p:pic>
      <p:pic>
        <p:nvPicPr>
          <p:cNvPr id="18" name="그래픽 17" descr="실행 단색으로 채워진">
            <a:extLst>
              <a:ext uri="{FF2B5EF4-FFF2-40B4-BE49-F238E27FC236}">
                <a16:creationId xmlns:a16="http://schemas.microsoft.com/office/drawing/2014/main" id="{515592CE-FD9A-F419-8F92-8AC7F01B52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3090" y="3042003"/>
            <a:ext cx="589271" cy="589271"/>
          </a:xfrm>
          <a:prstGeom prst="rect">
            <a:avLst/>
          </a:prstGeom>
        </p:spPr>
      </p:pic>
      <p:pic>
        <p:nvPicPr>
          <p:cNvPr id="19" name="그래픽 18" descr="실행 단색으로 채워진">
            <a:extLst>
              <a:ext uri="{FF2B5EF4-FFF2-40B4-BE49-F238E27FC236}">
                <a16:creationId xmlns:a16="http://schemas.microsoft.com/office/drawing/2014/main" id="{834BF5F0-AAA6-AA62-99A8-AD8CA826FB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9319" y="3041106"/>
            <a:ext cx="589271" cy="5892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B11F7A-D9C1-4712-04D1-2DDB4E54B3FC}"/>
              </a:ext>
            </a:extLst>
          </p:cNvPr>
          <p:cNvSpPr txBox="1"/>
          <p:nvPr/>
        </p:nvSpPr>
        <p:spPr>
          <a:xfrm>
            <a:off x="2191412" y="4686595"/>
            <a:ext cx="2746016" cy="1618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</a:t>
            </a:r>
            <a:endParaRPr lang="en-US" altLang="ko-KR" sz="2000" b="1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2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사용시 소모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상대방의 차례가 끝나고 다시 주인공의 차례가 오면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마나는 소폭 회복됨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D9BA16-E0CD-CAAA-DE7E-419E4E1C7C91}"/>
              </a:ext>
            </a:extLst>
          </p:cNvPr>
          <p:cNvSpPr txBox="1"/>
          <p:nvPr/>
        </p:nvSpPr>
        <p:spPr>
          <a:xfrm>
            <a:off x="5746661" y="4372896"/>
            <a:ext cx="3243754" cy="134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보석</a:t>
            </a:r>
            <a:endParaRPr lang="en-US" altLang="ko-KR" sz="2000" b="1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변환술 사용시 소모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소모된 보석은 전투가 끝난 후 다시 충전된다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E38290-8CF6-F474-BB68-B9505AFE60B3}"/>
              </a:ext>
            </a:extLst>
          </p:cNvPr>
          <p:cNvSpPr txBox="1"/>
          <p:nvPr/>
        </p:nvSpPr>
        <p:spPr>
          <a:xfrm>
            <a:off x="1850554" y="1128915"/>
            <a:ext cx="4607396" cy="1618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활동력</a:t>
            </a:r>
            <a:endParaRPr lang="en-US" altLang="ko-KR" sz="2000" b="1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전투 시 주인공의 차례 때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각 술법이나 공격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아이템을 사용하기 위해서 활동력을 소모해야 함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상대방의 차례가 끝나고 다시 주인공의 차례가 오면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활동력은 충전됨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2042A0-0FA1-0F11-DAD3-47C3DF322BAB}"/>
              </a:ext>
            </a:extLst>
          </p:cNvPr>
          <p:cNvSpPr/>
          <p:nvPr/>
        </p:nvSpPr>
        <p:spPr>
          <a:xfrm>
            <a:off x="2540618" y="2956996"/>
            <a:ext cx="3017838" cy="697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400AED5-C94E-844F-FBBD-26BC33B1D33D}"/>
              </a:ext>
            </a:extLst>
          </p:cNvPr>
          <p:cNvSpPr/>
          <p:nvPr/>
        </p:nvSpPr>
        <p:spPr>
          <a:xfrm>
            <a:off x="2544373" y="3729258"/>
            <a:ext cx="3913577" cy="452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868FBF-8BB7-CC60-CD41-11B9563887DC}"/>
              </a:ext>
            </a:extLst>
          </p:cNvPr>
          <p:cNvSpPr/>
          <p:nvPr/>
        </p:nvSpPr>
        <p:spPr>
          <a:xfrm>
            <a:off x="2563423" y="4277785"/>
            <a:ext cx="2002783" cy="4099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DC7532B-D61B-EDFF-F734-A6B49EF30FBC}"/>
              </a:ext>
            </a:extLst>
          </p:cNvPr>
          <p:cNvSpPr/>
          <p:nvPr/>
        </p:nvSpPr>
        <p:spPr>
          <a:xfrm>
            <a:off x="4737400" y="4291081"/>
            <a:ext cx="1210264" cy="3917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56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플로우 차트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31" name="그림 30" descr="스크린샷, 텍스트, 도표, 디자인이(가) 표시된 사진&#10;&#10;자동 생성된 설명">
            <a:extLst>
              <a:ext uri="{FF2B5EF4-FFF2-40B4-BE49-F238E27FC236}">
                <a16:creationId xmlns:a16="http://schemas.microsoft.com/office/drawing/2014/main" id="{0AC02B2F-E419-149E-3152-74B4EE136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145852"/>
            <a:ext cx="7600949" cy="527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65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47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플로우 </a:t>
            </a:r>
            <a:r>
              <a:rPr lang="ko-KR" altLang="en-US" sz="4000" b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차트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비전투</a:t>
            </a:r>
            <a:endParaRPr lang="ko-KR" altLang="en-US" sz="4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" name="그림 1" descr="스크린샷, 텍스트, 도표, 디자인이(가) 표시된 사진&#10;&#10;자동 생성된 설명">
            <a:extLst>
              <a:ext uri="{FF2B5EF4-FFF2-40B4-BE49-F238E27FC236}">
                <a16:creationId xmlns:a16="http://schemas.microsoft.com/office/drawing/2014/main" id="{FDC967EB-A2E9-F2AC-5D3E-796687733A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49" b="53090"/>
          <a:stretch/>
        </p:blipFill>
        <p:spPr>
          <a:xfrm>
            <a:off x="1819275" y="542092"/>
            <a:ext cx="5505449" cy="444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48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47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플로우 차트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전투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3" name="그림 2" descr="스크린샷, 텍스트, 도표, 디자인이(가) 표시된 사진&#10;&#10;자동 생성된 설명">
            <a:extLst>
              <a:ext uri="{FF2B5EF4-FFF2-40B4-BE49-F238E27FC236}">
                <a16:creationId xmlns:a16="http://schemas.microsoft.com/office/drawing/2014/main" id="{E18029B8-BDCC-E4D4-374B-88D2F5EC98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2" t="43717" r="39098"/>
          <a:stretch/>
        </p:blipFill>
        <p:spPr>
          <a:xfrm>
            <a:off x="1309754" y="1285874"/>
            <a:ext cx="6419850" cy="48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74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47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플로우 차트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메뉴창</a:t>
            </a:r>
            <a:endParaRPr lang="ko-KR" altLang="en-US" sz="4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" name="그림 1" descr="스크린샷, 텍스트, 도표, 디자인이(가) 표시된 사진&#10;&#10;자동 생성된 설명">
            <a:extLst>
              <a:ext uri="{FF2B5EF4-FFF2-40B4-BE49-F238E27FC236}">
                <a16:creationId xmlns:a16="http://schemas.microsoft.com/office/drawing/2014/main" id="{AE48637F-40AE-108B-481F-0026C071EF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3" b="45503"/>
          <a:stretch/>
        </p:blipFill>
        <p:spPr>
          <a:xfrm>
            <a:off x="791053" y="1564951"/>
            <a:ext cx="7561894" cy="414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8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r="4183"/>
          <a:stretch/>
        </p:blipFill>
        <p:spPr>
          <a:xfrm>
            <a:off x="1424878" y="-222250"/>
            <a:ext cx="6439271" cy="708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3462" y="2828835"/>
            <a:ext cx="29770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1279860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r="4183"/>
          <a:stretch/>
        </p:blipFill>
        <p:spPr>
          <a:xfrm>
            <a:off x="1424878" y="-222250"/>
            <a:ext cx="6439271" cy="708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2571" y="2828835"/>
            <a:ext cx="22188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캐릭터</a:t>
            </a:r>
          </a:p>
        </p:txBody>
      </p:sp>
    </p:spTree>
    <p:extLst>
      <p:ext uri="{BB962C8B-B14F-4D97-AF65-F5344CB8AC3E}">
        <p14:creationId xmlns:p14="http://schemas.microsoft.com/office/powerpoint/2010/main" val="547332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81" y="5517530"/>
            <a:ext cx="1901970" cy="12481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flipV="1">
            <a:off x="167247" y="202990"/>
            <a:ext cx="2942409" cy="609601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7247" y="812594"/>
            <a:ext cx="2942409" cy="69851"/>
            <a:chOff x="2527653" y="3130094"/>
            <a:chExt cx="4240388" cy="45719"/>
          </a:xfrm>
        </p:grpSpPr>
        <p:sp>
          <p:nvSpPr>
            <p:cNvPr id="7" name="직사각형 6"/>
            <p:cNvSpPr/>
            <p:nvPr/>
          </p:nvSpPr>
          <p:spPr>
            <a:xfrm flipV="1">
              <a:off x="2527653" y="3130094"/>
              <a:ext cx="1060097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3587750" y="3130094"/>
              <a:ext cx="1060097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flipV="1">
              <a:off x="4647847" y="3130094"/>
              <a:ext cx="1060097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flipV="1">
              <a:off x="5707944" y="3130094"/>
              <a:ext cx="1060097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151782" y="186307"/>
            <a:ext cx="97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주인공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/>
          <a:stretch/>
        </p:blipFill>
        <p:spPr>
          <a:xfrm>
            <a:off x="8204199" y="3314700"/>
            <a:ext cx="463551" cy="3141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41</a:t>
            </a:fld>
            <a:endParaRPr lang="ko-KR" altLang="en-US"/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7F096B77-ED7B-34B7-64D4-A1704F9CC4B3}"/>
              </a:ext>
            </a:extLst>
          </p:cNvPr>
          <p:cNvGraphicFramePr>
            <a:graphicFrameLocks noGrp="1"/>
          </p:cNvGraphicFramePr>
          <p:nvPr/>
        </p:nvGraphicFramePr>
        <p:xfrm>
          <a:off x="167247" y="979892"/>
          <a:ext cx="5004125" cy="571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027">
                  <a:extLst>
                    <a:ext uri="{9D8B030D-6E8A-4147-A177-3AD203B41FA5}">
                      <a16:colId xmlns:a16="http://schemas.microsoft.com/office/drawing/2014/main" val="2086165896"/>
                    </a:ext>
                  </a:extLst>
                </a:gridCol>
                <a:gridCol w="1370750">
                  <a:extLst>
                    <a:ext uri="{9D8B030D-6E8A-4147-A177-3AD203B41FA5}">
                      <a16:colId xmlns:a16="http://schemas.microsoft.com/office/drawing/2014/main" val="1039838566"/>
                    </a:ext>
                  </a:extLst>
                </a:gridCol>
                <a:gridCol w="1076770">
                  <a:extLst>
                    <a:ext uri="{9D8B030D-6E8A-4147-A177-3AD203B41FA5}">
                      <a16:colId xmlns:a16="http://schemas.microsoft.com/office/drawing/2014/main" val="715572355"/>
                    </a:ext>
                  </a:extLst>
                </a:gridCol>
                <a:gridCol w="1197578">
                  <a:extLst>
                    <a:ext uri="{9D8B030D-6E8A-4147-A177-3AD203B41FA5}">
                      <a16:colId xmlns:a16="http://schemas.microsoft.com/office/drawing/2014/main" val="10399237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아루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직업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모험가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169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남자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23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42961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외형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183cm, 79kg,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검은 더벅머리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근육형 몸매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042376"/>
                  </a:ext>
                </a:extLst>
              </a:tr>
              <a:tr h="4015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동작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자신감이 넘치는 발걸음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동작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76745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소리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20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대 남성 목소리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65790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능력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권술을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다룸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창조의 권능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변환의 권능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소멸의 권능을 다룰 수 있음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29127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정의로움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붙임성이 좋음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친화력이 좋음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이타적임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자유로운 성향임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76560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배경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본래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신이였으나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기억을 잃고 중도의 어느 곳에 있는 동굴에 떨어졌음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그러다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권포에게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발견되어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ㅇㄹㄴ라는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이름을 가지게 되고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길러짐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어느날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촌장이 준 책에서 기억을 되찾을 단서를 발견하여 책의 글귀에 따라 기억을 되찾을 수 있는 다른 책들을 찾기 위해 다른 섬들로 여행을 떠나게 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77681"/>
                  </a:ext>
                </a:extLst>
              </a:tr>
              <a:tr h="186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기억을 찾기 위해 세계를 여행하는 중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전쟁을 막기 위해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종전파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세력들과 협력하는 중임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88546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관계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권포에게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길러져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가족같은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관계임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모든 주민과 친하게 지냄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인티오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페레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파쳄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료무와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친한 사이임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9169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E649DB8-3C16-C099-07F3-2485F28A8686}"/>
              </a:ext>
            </a:extLst>
          </p:cNvPr>
          <p:cNvSpPr txBox="1"/>
          <p:nvPr/>
        </p:nvSpPr>
        <p:spPr>
          <a:xfrm>
            <a:off x="6190468" y="1340470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이미지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F631E3-0238-8005-6DF5-5D36C191F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" r="37910"/>
          <a:stretch/>
        </p:blipFill>
        <p:spPr bwMode="auto">
          <a:xfrm>
            <a:off x="6382161" y="2103843"/>
            <a:ext cx="1595039" cy="354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621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81" y="5517530"/>
            <a:ext cx="1901970" cy="12481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flipV="1">
            <a:off x="167247" y="202990"/>
            <a:ext cx="2942409" cy="609601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7247" y="812594"/>
            <a:ext cx="2942409" cy="69851"/>
            <a:chOff x="2527653" y="3130094"/>
            <a:chExt cx="4240388" cy="45719"/>
          </a:xfrm>
        </p:grpSpPr>
        <p:sp>
          <p:nvSpPr>
            <p:cNvPr id="7" name="직사각형 6"/>
            <p:cNvSpPr/>
            <p:nvPr/>
          </p:nvSpPr>
          <p:spPr>
            <a:xfrm flipV="1">
              <a:off x="2527653" y="3130094"/>
              <a:ext cx="1060097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3587750" y="3130094"/>
              <a:ext cx="1060097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flipV="1">
              <a:off x="4647847" y="3130094"/>
              <a:ext cx="1060097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flipV="1">
              <a:off x="5707944" y="3130094"/>
              <a:ext cx="1060097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256777" y="186307"/>
            <a:ext cx="76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촌장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/>
          <a:stretch/>
        </p:blipFill>
        <p:spPr>
          <a:xfrm>
            <a:off x="8204199" y="3314700"/>
            <a:ext cx="463551" cy="3141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42</a:t>
            </a:fld>
            <a:endParaRPr lang="ko-KR" altLang="en-US"/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7F096B77-ED7B-34B7-64D4-A1704F9CC4B3}"/>
              </a:ext>
            </a:extLst>
          </p:cNvPr>
          <p:cNvGraphicFramePr>
            <a:graphicFrameLocks noGrp="1"/>
          </p:cNvGraphicFramePr>
          <p:nvPr/>
        </p:nvGraphicFramePr>
        <p:xfrm>
          <a:off x="167247" y="979892"/>
          <a:ext cx="5004125" cy="551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027">
                  <a:extLst>
                    <a:ext uri="{9D8B030D-6E8A-4147-A177-3AD203B41FA5}">
                      <a16:colId xmlns:a16="http://schemas.microsoft.com/office/drawing/2014/main" val="2086165896"/>
                    </a:ext>
                  </a:extLst>
                </a:gridCol>
                <a:gridCol w="1370750">
                  <a:extLst>
                    <a:ext uri="{9D8B030D-6E8A-4147-A177-3AD203B41FA5}">
                      <a16:colId xmlns:a16="http://schemas.microsoft.com/office/drawing/2014/main" val="1039838566"/>
                    </a:ext>
                  </a:extLst>
                </a:gridCol>
                <a:gridCol w="1076770">
                  <a:extLst>
                    <a:ext uri="{9D8B030D-6E8A-4147-A177-3AD203B41FA5}">
                      <a16:colId xmlns:a16="http://schemas.microsoft.com/office/drawing/2014/main" val="715572355"/>
                    </a:ext>
                  </a:extLst>
                </a:gridCol>
                <a:gridCol w="1197578">
                  <a:extLst>
                    <a:ext uri="{9D8B030D-6E8A-4147-A177-3AD203B41FA5}">
                      <a16:colId xmlns:a16="http://schemas.microsoft.com/office/drawing/2014/main" val="10399237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파이안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직업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촌장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169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남자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47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42961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외형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187cm, 85kg,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건장한 체격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갈색과 흰색 삐죽삐죽 머리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살짝 근육질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갈색 태권도복 느낌의 복장 착용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042376"/>
                  </a:ext>
                </a:extLst>
              </a:tr>
              <a:tr h="4015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동작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성큼성큼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차분하며 단조로움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76745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소리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중후한 저음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예를 갖춘 말투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붙임성 있는 말투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65790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능력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임기응변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모든 도구를 이용한 호신술에 능함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지형지물 이용 능숙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29127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차분함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예의를 중요시 여김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성장하려는 사람을 좋아함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고의적 폭력을 극도로 싫어함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보수적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76560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배경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소멸의 세력에서 자란 그는 이른 나이에 부모님과 같이 세력에서 떠나고자 탈출을 하다 도중 힘에 굴복 당함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그렇게 파이안은 섬에서 탈출할 수 있었으나 부모님은 나오지 못함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그는 이에 대해 힘을 무분별하게 쓰지 않고 자신을 지키는 데에만 쓰고자 중도에 도착하여 마을을 만들어 자신과 뜻과 맞는 사람들끼리 도모함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77681"/>
                  </a:ext>
                </a:extLst>
              </a:tr>
              <a:tr h="186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중도에서 한 마을의 촌장으로서 생활 중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이내 주인공과 대면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88546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관계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소멸 세력을 싫어함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주민들과 원활히 지냄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9169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E649DB8-3C16-C099-07F3-2485F28A8686}"/>
              </a:ext>
            </a:extLst>
          </p:cNvPr>
          <p:cNvSpPr txBox="1"/>
          <p:nvPr/>
        </p:nvSpPr>
        <p:spPr>
          <a:xfrm>
            <a:off x="6190468" y="1340470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이미지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8E1C24-8DD2-ED45-B2B7-6EA80DEC65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716" y="2356617"/>
            <a:ext cx="2077930" cy="3037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29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flipV="1">
            <a:off x="167247" y="202990"/>
            <a:ext cx="2942409" cy="609601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7247" y="812594"/>
            <a:ext cx="2942409" cy="69851"/>
            <a:chOff x="2527653" y="3130094"/>
            <a:chExt cx="4240388" cy="45719"/>
          </a:xfrm>
        </p:grpSpPr>
        <p:sp>
          <p:nvSpPr>
            <p:cNvPr id="7" name="직사각형 6"/>
            <p:cNvSpPr/>
            <p:nvPr/>
          </p:nvSpPr>
          <p:spPr>
            <a:xfrm flipV="1">
              <a:off x="2527653" y="3130094"/>
              <a:ext cx="1060097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3587750" y="3130094"/>
              <a:ext cx="1060097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flipV="1">
              <a:off x="4647847" y="3130094"/>
              <a:ext cx="1060097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flipV="1">
              <a:off x="5707944" y="3130094"/>
              <a:ext cx="1060097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1180" y="186307"/>
            <a:ext cx="1614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주민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멘토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/>
          <a:stretch/>
        </p:blipFill>
        <p:spPr>
          <a:xfrm>
            <a:off x="8204199" y="3314700"/>
            <a:ext cx="463551" cy="3141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43</a:t>
            </a:fld>
            <a:endParaRPr lang="ko-KR" altLang="en-US"/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7F096B77-ED7B-34B7-64D4-A1704F9CC4B3}"/>
              </a:ext>
            </a:extLst>
          </p:cNvPr>
          <p:cNvGraphicFramePr>
            <a:graphicFrameLocks noGrp="1"/>
          </p:cNvGraphicFramePr>
          <p:nvPr/>
        </p:nvGraphicFramePr>
        <p:xfrm>
          <a:off x="167247" y="1775401"/>
          <a:ext cx="5004125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027">
                  <a:extLst>
                    <a:ext uri="{9D8B030D-6E8A-4147-A177-3AD203B41FA5}">
                      <a16:colId xmlns:a16="http://schemas.microsoft.com/office/drawing/2014/main" val="2086165896"/>
                    </a:ext>
                  </a:extLst>
                </a:gridCol>
                <a:gridCol w="1370750">
                  <a:extLst>
                    <a:ext uri="{9D8B030D-6E8A-4147-A177-3AD203B41FA5}">
                      <a16:colId xmlns:a16="http://schemas.microsoft.com/office/drawing/2014/main" val="1039838566"/>
                    </a:ext>
                  </a:extLst>
                </a:gridCol>
                <a:gridCol w="1076770">
                  <a:extLst>
                    <a:ext uri="{9D8B030D-6E8A-4147-A177-3AD203B41FA5}">
                      <a16:colId xmlns:a16="http://schemas.microsoft.com/office/drawing/2014/main" val="715572355"/>
                    </a:ext>
                  </a:extLst>
                </a:gridCol>
                <a:gridCol w="1197578">
                  <a:extLst>
                    <a:ext uri="{9D8B030D-6E8A-4147-A177-3AD203B41FA5}">
                      <a16:colId xmlns:a16="http://schemas.microsoft.com/office/drawing/2014/main" val="10399237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권포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직업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마을 농부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169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남자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63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42961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외형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173cm,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흰머리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60kg,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날렵함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잔근육이 많음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회색 도복을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입고있음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지팡이를 들고 다님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04237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동작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지팡이로 지탱하여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걸어다님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느긋함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76745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소리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중후한 노인 목소리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65790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능력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권술을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잘 다룸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29127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정의로움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보수적임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노력하는 사람을 좋아함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76560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배경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어릴 적 기계도에서 사이보그가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되는것에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거부감을 느껴 탈출함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77681"/>
                  </a:ext>
                </a:extLst>
              </a:tr>
              <a:tr h="186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마을에서 농사를 하며 지내고 있음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88546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관계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가족은 없음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91690"/>
                  </a:ext>
                </a:extLst>
              </a:tr>
            </a:tbl>
          </a:graphicData>
        </a:graphic>
      </p:graphicFrame>
      <p:pic>
        <p:nvPicPr>
          <p:cNvPr id="15" name="그림 14" descr="텍스트, 사람, 야외이(가) 표시된 사진&#10;&#10;자동 생성된 설명">
            <a:extLst>
              <a:ext uri="{FF2B5EF4-FFF2-40B4-BE49-F238E27FC236}">
                <a16:creationId xmlns:a16="http://schemas.microsoft.com/office/drawing/2014/main" id="{1B8786D3-4FE7-3053-FF96-B79F2A357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770" y="1986801"/>
            <a:ext cx="2335823" cy="37687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649DB8-3C16-C099-07F3-2485F28A8686}"/>
              </a:ext>
            </a:extLst>
          </p:cNvPr>
          <p:cNvSpPr txBox="1"/>
          <p:nvPr/>
        </p:nvSpPr>
        <p:spPr>
          <a:xfrm>
            <a:off x="6190468" y="1340470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이미지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3833F3C-D7EF-5D5C-5898-C30BF4B2E3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81" y="5517530"/>
            <a:ext cx="1901970" cy="12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28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81" y="5517530"/>
            <a:ext cx="1901970" cy="12481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flipV="1">
            <a:off x="167247" y="202990"/>
            <a:ext cx="2942409" cy="609601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7247" y="812594"/>
            <a:ext cx="2942409" cy="69851"/>
            <a:chOff x="2527653" y="3130094"/>
            <a:chExt cx="4240388" cy="45719"/>
          </a:xfrm>
        </p:grpSpPr>
        <p:sp>
          <p:nvSpPr>
            <p:cNvPr id="7" name="직사각형 6"/>
            <p:cNvSpPr/>
            <p:nvPr/>
          </p:nvSpPr>
          <p:spPr>
            <a:xfrm flipV="1">
              <a:off x="2527653" y="3130094"/>
              <a:ext cx="1060097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3587750" y="3130094"/>
              <a:ext cx="1060097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flipV="1">
              <a:off x="4647847" y="3130094"/>
              <a:ext cx="1060097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flipV="1">
              <a:off x="5707944" y="3130094"/>
              <a:ext cx="1060097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06997" y="240633"/>
            <a:ext cx="2662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종전파</a:t>
            </a:r>
            <a:r>
              <a:rPr lang="ko-KR" altLang="en-US" sz="2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8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ko-KR" altLang="en-US" sz="2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리더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/>
          <a:stretch/>
        </p:blipFill>
        <p:spPr>
          <a:xfrm>
            <a:off x="8204199" y="3314700"/>
            <a:ext cx="463551" cy="3141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44</a:t>
            </a:fld>
            <a:endParaRPr lang="ko-KR" altLang="en-US"/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7F096B77-ED7B-34B7-64D4-A1704F9CC4B3}"/>
              </a:ext>
            </a:extLst>
          </p:cNvPr>
          <p:cNvGraphicFramePr>
            <a:graphicFrameLocks noGrp="1"/>
          </p:cNvGraphicFramePr>
          <p:nvPr/>
        </p:nvGraphicFramePr>
        <p:xfrm>
          <a:off x="167247" y="1448753"/>
          <a:ext cx="5004125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027">
                  <a:extLst>
                    <a:ext uri="{9D8B030D-6E8A-4147-A177-3AD203B41FA5}">
                      <a16:colId xmlns:a16="http://schemas.microsoft.com/office/drawing/2014/main" val="2086165896"/>
                    </a:ext>
                  </a:extLst>
                </a:gridCol>
                <a:gridCol w="1370750">
                  <a:extLst>
                    <a:ext uri="{9D8B030D-6E8A-4147-A177-3AD203B41FA5}">
                      <a16:colId xmlns:a16="http://schemas.microsoft.com/office/drawing/2014/main" val="1039838566"/>
                    </a:ext>
                  </a:extLst>
                </a:gridCol>
                <a:gridCol w="1076770">
                  <a:extLst>
                    <a:ext uri="{9D8B030D-6E8A-4147-A177-3AD203B41FA5}">
                      <a16:colId xmlns:a16="http://schemas.microsoft.com/office/drawing/2014/main" val="715572355"/>
                    </a:ext>
                  </a:extLst>
                </a:gridCol>
                <a:gridCol w="1197578">
                  <a:extLst>
                    <a:ext uri="{9D8B030D-6E8A-4147-A177-3AD203B41FA5}">
                      <a16:colId xmlns:a16="http://schemas.microsoft.com/office/drawing/2014/main" val="10399237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인티오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 페레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직업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귀족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169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여자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21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42961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외형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166cm, 48kg,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갈색머리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푸른 눈 갈색 가운을 두름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042376"/>
                  </a:ext>
                </a:extLst>
              </a:tr>
              <a:tr h="4015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동작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종종걸음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동작이 많은 편임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76745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소리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높고 맑은 어린 여자 목소리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65790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능력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창조술에 매우 능함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언변술이 높음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29127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활발함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동정심이 많음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감수성이 높음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말보다 행동이 먼저 나가는 경향이 있음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76560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배경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중립적인 부모님 아래에서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자라옴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어릴 적 부터 천재라고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불려옴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차별 받는 하층민을 보며 현재 계층 제도를 폐지하고자 마음을 먹고 세력을 만들어 나감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77681"/>
                  </a:ext>
                </a:extLst>
              </a:tr>
              <a:tr h="186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주인공과 함께 세력을 만들어 계층제도를 부수고자 전쟁파와 싸우러 감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88546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관계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가족과 친밀한 관계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전쟁파와 사이가 좋지 않음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전쟁파를 제외한 모든 사람들과 원만하게 지냄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9169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E649DB8-3C16-C099-07F3-2485F28A8686}"/>
              </a:ext>
            </a:extLst>
          </p:cNvPr>
          <p:cNvSpPr txBox="1"/>
          <p:nvPr/>
        </p:nvSpPr>
        <p:spPr>
          <a:xfrm>
            <a:off x="6190468" y="1125587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이미지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07C8D6-4105-905F-8024-C07392F05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109" y="1700576"/>
            <a:ext cx="2816641" cy="392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07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81" y="5517530"/>
            <a:ext cx="1901970" cy="12481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flipV="1">
            <a:off x="167247" y="202990"/>
            <a:ext cx="2942409" cy="609601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7247" y="812594"/>
            <a:ext cx="2942409" cy="69851"/>
            <a:chOff x="2527653" y="3130094"/>
            <a:chExt cx="4240388" cy="45719"/>
          </a:xfrm>
        </p:grpSpPr>
        <p:sp>
          <p:nvSpPr>
            <p:cNvPr id="7" name="직사각형 6"/>
            <p:cNvSpPr/>
            <p:nvPr/>
          </p:nvSpPr>
          <p:spPr>
            <a:xfrm flipV="1">
              <a:off x="2527653" y="3130094"/>
              <a:ext cx="1060097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3587750" y="3130094"/>
              <a:ext cx="1060097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flipV="1">
              <a:off x="4647847" y="3130094"/>
              <a:ext cx="1060097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flipV="1">
              <a:off x="5707944" y="3130094"/>
              <a:ext cx="1060097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78142" y="240633"/>
            <a:ext cx="2720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2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8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ko-KR" altLang="en-US" sz="2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리더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/>
          <a:stretch/>
        </p:blipFill>
        <p:spPr>
          <a:xfrm>
            <a:off x="8204199" y="3314700"/>
            <a:ext cx="463551" cy="3141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45</a:t>
            </a:fld>
            <a:endParaRPr lang="ko-KR" altLang="en-US"/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7F096B77-ED7B-34B7-64D4-A1704F9CC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786641"/>
              </p:ext>
            </p:extLst>
          </p:nvPr>
        </p:nvGraphicFramePr>
        <p:xfrm>
          <a:off x="167247" y="1448753"/>
          <a:ext cx="5004125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027">
                  <a:extLst>
                    <a:ext uri="{9D8B030D-6E8A-4147-A177-3AD203B41FA5}">
                      <a16:colId xmlns:a16="http://schemas.microsoft.com/office/drawing/2014/main" val="2086165896"/>
                    </a:ext>
                  </a:extLst>
                </a:gridCol>
                <a:gridCol w="1370750">
                  <a:extLst>
                    <a:ext uri="{9D8B030D-6E8A-4147-A177-3AD203B41FA5}">
                      <a16:colId xmlns:a16="http://schemas.microsoft.com/office/drawing/2014/main" val="1039838566"/>
                    </a:ext>
                  </a:extLst>
                </a:gridCol>
                <a:gridCol w="1076770">
                  <a:extLst>
                    <a:ext uri="{9D8B030D-6E8A-4147-A177-3AD203B41FA5}">
                      <a16:colId xmlns:a16="http://schemas.microsoft.com/office/drawing/2014/main" val="715572355"/>
                    </a:ext>
                  </a:extLst>
                </a:gridCol>
                <a:gridCol w="1197578">
                  <a:extLst>
                    <a:ext uri="{9D8B030D-6E8A-4147-A177-3AD203B41FA5}">
                      <a16:colId xmlns:a16="http://schemas.microsoft.com/office/drawing/2014/main" val="10399237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아사슨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아스트롬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직업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전 경찰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마나정의협회장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169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남자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35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42961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외형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172cm, 59kg,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백색 장발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창백함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서늘함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푸른 협회복을 입음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042376"/>
                  </a:ext>
                </a:extLst>
              </a:tr>
              <a:tr h="4015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동작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고상함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수행하는 행동 외엔 일절 잔동작이 없음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76745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소리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공기 반 소리 반 저음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수준 높은 어휘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감정 일절 섞지 않는 말투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필요 내용만 전달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65790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능력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마나술을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능히 다룸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특히 속성 부여에 특화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제압 특화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29127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무덤덤함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논리 추구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효율 추구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배타적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진취적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76560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배경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예전 경찰 근무를 해오며 하층민이 상층민을 상대로 무력을 가한 사건을 봐오며 상층민의 혜택과 보호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사회 안정성을 근거로 신분제는 유지되어야 한다 주장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77681"/>
                  </a:ext>
                </a:extLst>
              </a:tr>
              <a:tr h="186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종전파가 사회 계층 혼란을 야기할 우려가 있어 무장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정체된 현재 상황을 깨부수기 위해 전쟁 준비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88546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관계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반전쟁파의 무지에 대해 연민을 느낌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9169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E649DB8-3C16-C099-07F3-2485F28A8686}"/>
              </a:ext>
            </a:extLst>
          </p:cNvPr>
          <p:cNvSpPr txBox="1"/>
          <p:nvPr/>
        </p:nvSpPr>
        <p:spPr>
          <a:xfrm>
            <a:off x="6190468" y="1125587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이미지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BDBD3F-5FEF-EFCE-5026-282626C92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311" y="2180002"/>
            <a:ext cx="2872740" cy="24089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9973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81" y="5517530"/>
            <a:ext cx="1901970" cy="12481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flipV="1">
            <a:off x="167247" y="202990"/>
            <a:ext cx="2942409" cy="609601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7247" y="812594"/>
            <a:ext cx="2942409" cy="69851"/>
            <a:chOff x="2527653" y="3130094"/>
            <a:chExt cx="4240388" cy="45719"/>
          </a:xfrm>
        </p:grpSpPr>
        <p:sp>
          <p:nvSpPr>
            <p:cNvPr id="7" name="직사각형 6"/>
            <p:cNvSpPr/>
            <p:nvPr/>
          </p:nvSpPr>
          <p:spPr>
            <a:xfrm flipV="1">
              <a:off x="2527653" y="3130094"/>
              <a:ext cx="1060097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3587750" y="3130094"/>
              <a:ext cx="1060097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flipV="1">
              <a:off x="4647847" y="3130094"/>
              <a:ext cx="1060097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flipV="1">
              <a:off x="5707944" y="3130094"/>
              <a:ext cx="1060097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29253" y="186307"/>
            <a:ext cx="281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변환술사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길잡이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/>
          <a:stretch/>
        </p:blipFill>
        <p:spPr>
          <a:xfrm>
            <a:off x="8204199" y="3314700"/>
            <a:ext cx="463551" cy="3141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46</a:t>
            </a:fld>
            <a:endParaRPr lang="ko-KR" altLang="en-US"/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7F096B77-ED7B-34B7-64D4-A1704F9CC4B3}"/>
              </a:ext>
            </a:extLst>
          </p:cNvPr>
          <p:cNvGraphicFramePr>
            <a:graphicFrameLocks noGrp="1"/>
          </p:cNvGraphicFramePr>
          <p:nvPr/>
        </p:nvGraphicFramePr>
        <p:xfrm>
          <a:off x="167247" y="1448753"/>
          <a:ext cx="5004125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027">
                  <a:extLst>
                    <a:ext uri="{9D8B030D-6E8A-4147-A177-3AD203B41FA5}">
                      <a16:colId xmlns:a16="http://schemas.microsoft.com/office/drawing/2014/main" val="2086165896"/>
                    </a:ext>
                  </a:extLst>
                </a:gridCol>
                <a:gridCol w="1370750">
                  <a:extLst>
                    <a:ext uri="{9D8B030D-6E8A-4147-A177-3AD203B41FA5}">
                      <a16:colId xmlns:a16="http://schemas.microsoft.com/office/drawing/2014/main" val="1039838566"/>
                    </a:ext>
                  </a:extLst>
                </a:gridCol>
                <a:gridCol w="1076770">
                  <a:extLst>
                    <a:ext uri="{9D8B030D-6E8A-4147-A177-3AD203B41FA5}">
                      <a16:colId xmlns:a16="http://schemas.microsoft.com/office/drawing/2014/main" val="715572355"/>
                    </a:ext>
                  </a:extLst>
                </a:gridCol>
                <a:gridCol w="1197578">
                  <a:extLst>
                    <a:ext uri="{9D8B030D-6E8A-4147-A177-3AD203B41FA5}">
                      <a16:colId xmlns:a16="http://schemas.microsoft.com/office/drawing/2014/main" val="10399237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매스퍼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직업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무역상인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169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남자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27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42961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외형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124cm, 22kg,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마름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피부가 푸름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검은 가운을 두름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042376"/>
                  </a:ext>
                </a:extLst>
              </a:tr>
              <a:tr h="4015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동작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뚱땅뚱땅거리며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걸음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통통 튀는 느낌의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제스쳐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76745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소리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남자 아이 목소리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그래도 또박또박 발음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다소 음조가 높음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65790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능력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뛰어난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공간지각력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변환술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29127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활발함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발이 넓음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반전쟁파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친화력이 좋음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76560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배경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부유하게 자라왔으나 부모님이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전쟁파여서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반항하고자 몰래 가정에서 나와 타 세력과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교류중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77681"/>
                  </a:ext>
                </a:extLst>
              </a:tr>
              <a:tr h="186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현재 자신이 갈고 닦은 변환술을 이용해 만든 성과물을 창조 세력에서 비밀리에 교류 중</a:t>
                      </a:r>
                    </a:p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이내 주인공을 만나고 그를 도와 자신의 고향을 길잡이 역할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88546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관계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반전쟁파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마나술사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리더와 돈독한 친분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가족에겐 부정적 관계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9169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E649DB8-3C16-C099-07F3-2485F28A8686}"/>
              </a:ext>
            </a:extLst>
          </p:cNvPr>
          <p:cNvSpPr txBox="1"/>
          <p:nvPr/>
        </p:nvSpPr>
        <p:spPr>
          <a:xfrm>
            <a:off x="6190468" y="1922564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이미지</a:t>
            </a:r>
          </a:p>
        </p:txBody>
      </p:sp>
      <p:pic>
        <p:nvPicPr>
          <p:cNvPr id="3" name="그림 2" descr="헬멧이(가) 표시된 사진&#10;&#10;자동 생성된 설명">
            <a:extLst>
              <a:ext uri="{FF2B5EF4-FFF2-40B4-BE49-F238E27FC236}">
                <a16:creationId xmlns:a16="http://schemas.microsoft.com/office/drawing/2014/main" id="{053B5462-1A40-820E-9084-E3F692D637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2" y="2568895"/>
            <a:ext cx="2132265" cy="211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36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81" y="5517530"/>
            <a:ext cx="1901970" cy="12481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flipV="1">
            <a:off x="167247" y="202990"/>
            <a:ext cx="2942409" cy="609601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7247" y="812594"/>
            <a:ext cx="2942409" cy="69851"/>
            <a:chOff x="2527653" y="3130094"/>
            <a:chExt cx="4240388" cy="45719"/>
          </a:xfrm>
        </p:grpSpPr>
        <p:sp>
          <p:nvSpPr>
            <p:cNvPr id="7" name="직사각형 6"/>
            <p:cNvSpPr/>
            <p:nvPr/>
          </p:nvSpPr>
          <p:spPr>
            <a:xfrm flipV="1">
              <a:off x="2527653" y="3130094"/>
              <a:ext cx="1060097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3587750" y="3130094"/>
              <a:ext cx="1060097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flipV="1">
              <a:off x="4647847" y="3130094"/>
              <a:ext cx="1060097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flipV="1">
              <a:off x="5707944" y="3130094"/>
              <a:ext cx="1060097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36978" y="240633"/>
            <a:ext cx="1402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종전파</a:t>
            </a:r>
            <a:r>
              <a:rPr lang="ko-KR" altLang="en-US" sz="2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원로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/>
          <a:stretch/>
        </p:blipFill>
        <p:spPr>
          <a:xfrm>
            <a:off x="8204199" y="3314700"/>
            <a:ext cx="463551" cy="3141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47</a:t>
            </a:fld>
            <a:endParaRPr lang="ko-KR" altLang="en-US"/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7F096B77-ED7B-34B7-64D4-A1704F9CC4B3}"/>
              </a:ext>
            </a:extLst>
          </p:cNvPr>
          <p:cNvGraphicFramePr>
            <a:graphicFrameLocks noGrp="1"/>
          </p:cNvGraphicFramePr>
          <p:nvPr/>
        </p:nvGraphicFramePr>
        <p:xfrm>
          <a:off x="167247" y="1448753"/>
          <a:ext cx="5004125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027">
                  <a:extLst>
                    <a:ext uri="{9D8B030D-6E8A-4147-A177-3AD203B41FA5}">
                      <a16:colId xmlns:a16="http://schemas.microsoft.com/office/drawing/2014/main" val="2086165896"/>
                    </a:ext>
                  </a:extLst>
                </a:gridCol>
                <a:gridCol w="1370750">
                  <a:extLst>
                    <a:ext uri="{9D8B030D-6E8A-4147-A177-3AD203B41FA5}">
                      <a16:colId xmlns:a16="http://schemas.microsoft.com/office/drawing/2014/main" val="1039838566"/>
                    </a:ext>
                  </a:extLst>
                </a:gridCol>
                <a:gridCol w="1076770">
                  <a:extLst>
                    <a:ext uri="{9D8B030D-6E8A-4147-A177-3AD203B41FA5}">
                      <a16:colId xmlns:a16="http://schemas.microsoft.com/office/drawing/2014/main" val="715572355"/>
                    </a:ext>
                  </a:extLst>
                </a:gridCol>
                <a:gridCol w="1197578">
                  <a:extLst>
                    <a:ext uri="{9D8B030D-6E8A-4147-A177-3AD203B41FA5}">
                      <a16:colId xmlns:a16="http://schemas.microsoft.com/office/drawing/2014/main" val="10399237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파쳄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직업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원로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169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여자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25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42961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외형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160cm, 53kg,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하얀 긴 머리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푸른 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042376"/>
                  </a:ext>
                </a:extLst>
              </a:tr>
              <a:tr h="4015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동작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조용한 걸음걸이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동작을 크게 하지 않음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76745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소리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맑은 여자 목소리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65790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능력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변환술에 매우 능함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남을 잘 가르침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29127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조용함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다툼을 싫어함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평화로움을 좋아함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중립적인 시선을 가지고 있음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논리적임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비논리적인 것을 싫어함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76560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배경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전쟁파인 부모님 밑에서 자랐음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하지만 호전적인 부모님과는 달리 평화로운 것이 좋아 성격차이로 인해 불화로 인해 집을 나오게 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그렇게 실력을 길러 원로가 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77681"/>
                  </a:ext>
                </a:extLst>
              </a:tr>
              <a:tr h="186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주인공에게 변환술을 가르쳐 원로가 되게 하여 전쟁을 막으려 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88546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관계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가족과 단절한 상태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주변 원로들과 교류는 하지 않음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외톨이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9169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E649DB8-3C16-C099-07F3-2485F28A8686}"/>
              </a:ext>
            </a:extLst>
          </p:cNvPr>
          <p:cNvSpPr txBox="1"/>
          <p:nvPr/>
        </p:nvSpPr>
        <p:spPr>
          <a:xfrm>
            <a:off x="6190467" y="1325149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이미지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A61231-4645-4E8A-B494-8F65FA9EC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0"/>
          <a:stretch/>
        </p:blipFill>
        <p:spPr bwMode="auto">
          <a:xfrm>
            <a:off x="6190467" y="2067725"/>
            <a:ext cx="2035277" cy="286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209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81" y="5517530"/>
            <a:ext cx="1901970" cy="12481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flipV="1">
            <a:off x="167247" y="202990"/>
            <a:ext cx="2942409" cy="609601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7247" y="812594"/>
            <a:ext cx="2942409" cy="69851"/>
            <a:chOff x="2527653" y="3130094"/>
            <a:chExt cx="4240388" cy="45719"/>
          </a:xfrm>
        </p:grpSpPr>
        <p:sp>
          <p:nvSpPr>
            <p:cNvPr id="7" name="직사각형 6"/>
            <p:cNvSpPr/>
            <p:nvPr/>
          </p:nvSpPr>
          <p:spPr>
            <a:xfrm flipV="1">
              <a:off x="2527653" y="3130094"/>
              <a:ext cx="1060097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3587750" y="3130094"/>
              <a:ext cx="1060097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flipV="1">
              <a:off x="4647847" y="3130094"/>
              <a:ext cx="1060097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flipV="1">
              <a:off x="5707944" y="3130094"/>
              <a:ext cx="1060097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94124" y="186307"/>
            <a:ext cx="1888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원로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/>
          <a:stretch/>
        </p:blipFill>
        <p:spPr>
          <a:xfrm>
            <a:off x="8204199" y="3314700"/>
            <a:ext cx="463551" cy="3141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48</a:t>
            </a:fld>
            <a:endParaRPr lang="ko-KR" altLang="en-US"/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7F096B77-ED7B-34B7-64D4-A1704F9CC4B3}"/>
              </a:ext>
            </a:extLst>
          </p:cNvPr>
          <p:cNvGraphicFramePr>
            <a:graphicFrameLocks noGrp="1"/>
          </p:cNvGraphicFramePr>
          <p:nvPr/>
        </p:nvGraphicFramePr>
        <p:xfrm>
          <a:off x="167247" y="1016953"/>
          <a:ext cx="5004125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027">
                  <a:extLst>
                    <a:ext uri="{9D8B030D-6E8A-4147-A177-3AD203B41FA5}">
                      <a16:colId xmlns:a16="http://schemas.microsoft.com/office/drawing/2014/main" val="2086165896"/>
                    </a:ext>
                  </a:extLst>
                </a:gridCol>
                <a:gridCol w="1370750">
                  <a:extLst>
                    <a:ext uri="{9D8B030D-6E8A-4147-A177-3AD203B41FA5}">
                      <a16:colId xmlns:a16="http://schemas.microsoft.com/office/drawing/2014/main" val="1039838566"/>
                    </a:ext>
                  </a:extLst>
                </a:gridCol>
                <a:gridCol w="1076770">
                  <a:extLst>
                    <a:ext uri="{9D8B030D-6E8A-4147-A177-3AD203B41FA5}">
                      <a16:colId xmlns:a16="http://schemas.microsoft.com/office/drawing/2014/main" val="715572355"/>
                    </a:ext>
                  </a:extLst>
                </a:gridCol>
                <a:gridCol w="1197578">
                  <a:extLst>
                    <a:ext uri="{9D8B030D-6E8A-4147-A177-3AD203B41FA5}">
                      <a16:colId xmlns:a16="http://schemas.microsoft.com/office/drawing/2014/main" val="10399237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레이에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직업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원로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169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남자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59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42961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외형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198cm, 78kg,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금백발의 가르마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동그란 안경을 썼으며 롱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블레이저에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정갈한 차림새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콧수염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042376"/>
                  </a:ext>
                </a:extLst>
              </a:tr>
              <a:tr h="4015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동작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평소엔 정상적으로 걷다가 분위기 올랐을 때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기분좋게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요란해짐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76745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소리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텐션이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다소 높은 유쾌한 중년 남성 목소리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65790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능력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변환술에 매우 능함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그 중에서도 사람을 다루는 것에 특화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29127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밝고 활발함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친화력이 좋음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기분이 안 좋을 땐 분위기 반전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피드백 수용이 빠름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76560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배경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젊었을 때 자유를 위해 이곳저곳을 돌아다님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하지만 그는 창조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소멸 세력 땅을 방문하고자 하면 통제가 되어 자유롭지 않다는 것을 느낌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진정한 자유를 위해선 희생이 따라야 한다고 주장했고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변환술을 사용하여 몰래 통제되는 곳까지 돌아다니며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그들의 약점마저 알아냄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77681"/>
                  </a:ext>
                </a:extLst>
              </a:tr>
              <a:tr h="186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천부적인 그의 재능으로 원로까지 올라왔고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자유를 위해 전쟁하는 것에 설득중임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88546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관계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거의 모든 원로들과 고루고루 친함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의견이 다른 원로들도 자신의 의견에 포섭 중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9169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E649DB8-3C16-C099-07F3-2485F28A8686}"/>
              </a:ext>
            </a:extLst>
          </p:cNvPr>
          <p:cNvSpPr txBox="1"/>
          <p:nvPr/>
        </p:nvSpPr>
        <p:spPr>
          <a:xfrm>
            <a:off x="6190468" y="1922564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이미지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0F7985-C043-8F45-9EB1-1C6F5CE107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408" y="2486025"/>
            <a:ext cx="2328545" cy="3308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145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81" y="5517530"/>
            <a:ext cx="1901970" cy="12481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flipV="1">
            <a:off x="167247" y="202990"/>
            <a:ext cx="2942409" cy="609601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7247" y="812594"/>
            <a:ext cx="2942409" cy="69851"/>
            <a:chOff x="2527653" y="3130094"/>
            <a:chExt cx="4240388" cy="45719"/>
          </a:xfrm>
        </p:grpSpPr>
        <p:sp>
          <p:nvSpPr>
            <p:cNvPr id="7" name="직사각형 6"/>
            <p:cNvSpPr/>
            <p:nvPr/>
          </p:nvSpPr>
          <p:spPr>
            <a:xfrm flipV="1">
              <a:off x="2527653" y="3130094"/>
              <a:ext cx="1060097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3587750" y="3130094"/>
              <a:ext cx="1060097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flipV="1">
              <a:off x="4647847" y="3130094"/>
              <a:ext cx="1060097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flipV="1">
              <a:off x="5707944" y="3130094"/>
              <a:ext cx="1060097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23779" y="186307"/>
            <a:ext cx="1829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중립파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원로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/>
          <a:stretch/>
        </p:blipFill>
        <p:spPr>
          <a:xfrm>
            <a:off x="8204199" y="3314700"/>
            <a:ext cx="463551" cy="3141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49</a:t>
            </a:fld>
            <a:endParaRPr lang="ko-KR" altLang="en-US"/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7F096B77-ED7B-34B7-64D4-A1704F9CC4B3}"/>
              </a:ext>
            </a:extLst>
          </p:cNvPr>
          <p:cNvGraphicFramePr>
            <a:graphicFrameLocks noGrp="1"/>
          </p:cNvGraphicFramePr>
          <p:nvPr/>
        </p:nvGraphicFramePr>
        <p:xfrm>
          <a:off x="167247" y="1016953"/>
          <a:ext cx="5004125" cy="571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027">
                  <a:extLst>
                    <a:ext uri="{9D8B030D-6E8A-4147-A177-3AD203B41FA5}">
                      <a16:colId xmlns:a16="http://schemas.microsoft.com/office/drawing/2014/main" val="2086165896"/>
                    </a:ext>
                  </a:extLst>
                </a:gridCol>
                <a:gridCol w="1370750">
                  <a:extLst>
                    <a:ext uri="{9D8B030D-6E8A-4147-A177-3AD203B41FA5}">
                      <a16:colId xmlns:a16="http://schemas.microsoft.com/office/drawing/2014/main" val="1039838566"/>
                    </a:ext>
                  </a:extLst>
                </a:gridCol>
                <a:gridCol w="1076770">
                  <a:extLst>
                    <a:ext uri="{9D8B030D-6E8A-4147-A177-3AD203B41FA5}">
                      <a16:colId xmlns:a16="http://schemas.microsoft.com/office/drawing/2014/main" val="715572355"/>
                    </a:ext>
                  </a:extLst>
                </a:gridCol>
                <a:gridCol w="1197578">
                  <a:extLst>
                    <a:ext uri="{9D8B030D-6E8A-4147-A177-3AD203B41FA5}">
                      <a16:colId xmlns:a16="http://schemas.microsoft.com/office/drawing/2014/main" val="10399237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아넬라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직업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원로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169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여자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37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42961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외형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181cm, 65kg,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올블랙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패션에 좀 기른 단발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백발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얼굴에 훼손된 자국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042376"/>
                  </a:ext>
                </a:extLst>
              </a:tr>
              <a:tr h="4015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동작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생각에 잠긴 듯한 발걸음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관심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없어하는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몸짓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76745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소리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여성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중저음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흘리는 듯한 목소리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크게 신경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안쓰는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말투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65790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능력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누구보다도 빠른 변환술 구사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추상적인 물체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29127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염세적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모든 사람들의 얘기에 관심이 없음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항상 생각에 잠김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현실과 다른 요소에 관심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76560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배경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어릴 적부터 자신만의 세계에서만 꿈을 가짐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자신의 재능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능력에 탐하는 사람들이 위협을 지속적으로 가해왔는데 손 쉽게 제압함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그 수 많은 위협 중 한 번 그녀의 얼굴에 훼손을 가하는 일이 벌어지고 이후 세상을 매우 부정적으로 바라봄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오기 싫었지만 안전한 공간 확보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자기 자신을 위해 자신의 능력을 증명하고 원로원에 들어옴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77681"/>
                  </a:ext>
                </a:extLst>
              </a:tr>
              <a:tr h="186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원로원 측의 주장이든 누구의 주장이든 별 관심이 없으며 어떤 말에도 편향되지 않는다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88546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관계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의외로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원로들이랑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친분이 있으나 베풀지는 않음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9169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E649DB8-3C16-C099-07F3-2485F28A8686}"/>
              </a:ext>
            </a:extLst>
          </p:cNvPr>
          <p:cNvSpPr txBox="1"/>
          <p:nvPr/>
        </p:nvSpPr>
        <p:spPr>
          <a:xfrm>
            <a:off x="6190468" y="1922564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이미지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C7937C-8548-234F-982A-8C3F94A2B9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309" y="2568895"/>
            <a:ext cx="2411665" cy="3218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3228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489AA-D965-A4DB-047F-6D0C45566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7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47BC14-024B-42C1-DCDB-4CAA52FFF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963" y="1880195"/>
            <a:ext cx="3198926" cy="77166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ko-KR" altLang="en-US" sz="40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장르</a:t>
            </a:r>
            <a:endParaRPr lang="en-US" altLang="ko-KR" sz="4000" b="1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	</a:t>
            </a:r>
            <a:r>
              <a:rPr lang="en-US" altLang="ko-KR" sz="1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3D JRPG(</a:t>
            </a:r>
            <a:r>
              <a:rPr lang="ko-KR" altLang="en-US" sz="1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어드벤처 턴 제 전투</a:t>
            </a:r>
            <a:r>
              <a:rPr lang="en-US" altLang="ko-KR" sz="1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F68EFE-5651-00EF-14D6-6A9B59D6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B5A4997-74B1-62F6-26C3-7F62B3759AC9}"/>
              </a:ext>
            </a:extLst>
          </p:cNvPr>
          <p:cNvSpPr txBox="1">
            <a:spLocks/>
          </p:cNvSpPr>
          <p:nvPr/>
        </p:nvSpPr>
        <p:spPr>
          <a:xfrm>
            <a:off x="558963" y="4412288"/>
            <a:ext cx="7689687" cy="1286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게임 설명</a:t>
            </a:r>
            <a:endParaRPr lang="en-US" altLang="ko-KR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	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세가지 능력을 이용하여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주먹으로 적들을 물리치고 대륙을 여행하는 어드벤처 턴 제 전투 게임</a:t>
            </a:r>
            <a:endPara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CD03A2-3357-8EF9-4B68-6633D2DEC03A}"/>
              </a:ext>
            </a:extLst>
          </p:cNvPr>
          <p:cNvSpPr txBox="1"/>
          <p:nvPr/>
        </p:nvSpPr>
        <p:spPr>
          <a:xfrm>
            <a:off x="558963" y="2881294"/>
            <a:ext cx="69461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8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시놉시스</a:t>
            </a:r>
            <a:endParaRPr lang="en-US" altLang="ko-KR" sz="2800" b="1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	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전쟁이 일어나고 휴전이 된 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300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후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기억과 힘을 잃은 신인 주인공이 기억과 힘을 되찾고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전쟁의 기류에 휩싸인 대륙을 여행하여 전쟁을 막아 종전을 </a:t>
            </a:r>
            <a:r>
              <a:rPr lang="ko-KR" altLang="en-US" sz="14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해나가는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이야기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2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177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81" y="5517530"/>
            <a:ext cx="1901970" cy="12481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flipV="1">
            <a:off x="167247" y="202990"/>
            <a:ext cx="2942409" cy="609601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7247" y="812594"/>
            <a:ext cx="2942409" cy="69851"/>
            <a:chOff x="2527653" y="3130094"/>
            <a:chExt cx="4240388" cy="45719"/>
          </a:xfrm>
        </p:grpSpPr>
        <p:sp>
          <p:nvSpPr>
            <p:cNvPr id="7" name="직사각형 6"/>
            <p:cNvSpPr/>
            <p:nvPr/>
          </p:nvSpPr>
          <p:spPr>
            <a:xfrm flipV="1">
              <a:off x="2527653" y="3130094"/>
              <a:ext cx="1060097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3587750" y="3130094"/>
              <a:ext cx="1060097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flipV="1">
              <a:off x="4647847" y="3130094"/>
              <a:ext cx="1060097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flipV="1">
              <a:off x="5707944" y="3130094"/>
              <a:ext cx="1060097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87473" y="186307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사이보그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/>
          <a:stretch/>
        </p:blipFill>
        <p:spPr>
          <a:xfrm>
            <a:off x="8204199" y="3314700"/>
            <a:ext cx="463551" cy="3141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50</a:t>
            </a:fld>
            <a:endParaRPr lang="ko-KR" altLang="en-US"/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7F096B77-ED7B-34B7-64D4-A1704F9CC4B3}"/>
              </a:ext>
            </a:extLst>
          </p:cNvPr>
          <p:cNvGraphicFramePr>
            <a:graphicFrameLocks noGrp="1"/>
          </p:cNvGraphicFramePr>
          <p:nvPr/>
        </p:nvGraphicFramePr>
        <p:xfrm>
          <a:off x="167247" y="1508654"/>
          <a:ext cx="5004125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027">
                  <a:extLst>
                    <a:ext uri="{9D8B030D-6E8A-4147-A177-3AD203B41FA5}">
                      <a16:colId xmlns:a16="http://schemas.microsoft.com/office/drawing/2014/main" val="2086165896"/>
                    </a:ext>
                  </a:extLst>
                </a:gridCol>
                <a:gridCol w="1370750">
                  <a:extLst>
                    <a:ext uri="{9D8B030D-6E8A-4147-A177-3AD203B41FA5}">
                      <a16:colId xmlns:a16="http://schemas.microsoft.com/office/drawing/2014/main" val="1039838566"/>
                    </a:ext>
                  </a:extLst>
                </a:gridCol>
                <a:gridCol w="1076770">
                  <a:extLst>
                    <a:ext uri="{9D8B030D-6E8A-4147-A177-3AD203B41FA5}">
                      <a16:colId xmlns:a16="http://schemas.microsoft.com/office/drawing/2014/main" val="715572355"/>
                    </a:ext>
                  </a:extLst>
                </a:gridCol>
                <a:gridCol w="1197578">
                  <a:extLst>
                    <a:ext uri="{9D8B030D-6E8A-4147-A177-3AD203B41FA5}">
                      <a16:colId xmlns:a16="http://schemas.microsoft.com/office/drawing/2014/main" val="10399237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기우르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직업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흥신소원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169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남자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24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42961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외형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175cm,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검은 짧은 머리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80kg,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왼쪽 팔이 기계로 되어 있음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턱수염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크로스백을 매고 있음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04237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동작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정신 없이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걸어다님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과장스런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행동을 많이 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76745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소리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굵은 목소리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65790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능력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소활술을 다룰 수 있으나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잘 다루진 못함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29127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덜렁거림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친화력이 높음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친절함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정이 많음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76560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배경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어릴 적 흥신소장에게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구해졌음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77681"/>
                  </a:ext>
                </a:extLst>
              </a:tr>
              <a:tr h="186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흥신소에서 흥신소장을 도와 일하고 있음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주인공을 도와 기계도에서 전쟁을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막을려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88546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관계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흥신소장과 친함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9169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E649DB8-3C16-C099-07F3-2485F28A8686}"/>
              </a:ext>
            </a:extLst>
          </p:cNvPr>
          <p:cNvSpPr txBox="1"/>
          <p:nvPr/>
        </p:nvSpPr>
        <p:spPr>
          <a:xfrm>
            <a:off x="6190468" y="1340470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이미지</a:t>
            </a:r>
          </a:p>
        </p:txBody>
      </p:sp>
      <p:pic>
        <p:nvPicPr>
          <p:cNvPr id="14" name="그림 13" descr="텍스트, 군복, 의류이(가) 표시된 사진&#10;&#10;자동 생성된 설명">
            <a:extLst>
              <a:ext uri="{FF2B5EF4-FFF2-40B4-BE49-F238E27FC236}">
                <a16:creationId xmlns:a16="http://schemas.microsoft.com/office/drawing/2014/main" id="{EBAB9E8B-A7EE-9410-E49C-12509FBC26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24"/>
          <a:stretch/>
        </p:blipFill>
        <p:spPr>
          <a:xfrm>
            <a:off x="6050642" y="1958013"/>
            <a:ext cx="2464708" cy="36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44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81" y="5517530"/>
            <a:ext cx="1901970" cy="12481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flipV="1">
            <a:off x="167247" y="202990"/>
            <a:ext cx="2942409" cy="609601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7247" y="812594"/>
            <a:ext cx="2942409" cy="69851"/>
            <a:chOff x="2527653" y="3130094"/>
            <a:chExt cx="4240388" cy="45719"/>
          </a:xfrm>
        </p:grpSpPr>
        <p:sp>
          <p:nvSpPr>
            <p:cNvPr id="7" name="직사각형 6"/>
            <p:cNvSpPr/>
            <p:nvPr/>
          </p:nvSpPr>
          <p:spPr>
            <a:xfrm flipV="1">
              <a:off x="2527653" y="3130094"/>
              <a:ext cx="1060097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3587750" y="3130094"/>
              <a:ext cx="1060097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flipV="1">
              <a:off x="4647847" y="3130094"/>
              <a:ext cx="1060097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flipV="1">
              <a:off x="5707944" y="3130094"/>
              <a:ext cx="1060097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81862" y="186307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흥신소장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/>
          <a:stretch/>
        </p:blipFill>
        <p:spPr>
          <a:xfrm>
            <a:off x="8204199" y="3314700"/>
            <a:ext cx="463551" cy="3141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51</a:t>
            </a:fld>
            <a:endParaRPr lang="ko-KR" altLang="en-US"/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7F096B77-ED7B-34B7-64D4-A1704F9CC4B3}"/>
              </a:ext>
            </a:extLst>
          </p:cNvPr>
          <p:cNvGraphicFramePr>
            <a:graphicFrameLocks noGrp="1"/>
          </p:cNvGraphicFramePr>
          <p:nvPr/>
        </p:nvGraphicFramePr>
        <p:xfrm>
          <a:off x="167247" y="1492658"/>
          <a:ext cx="5004125" cy="486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027">
                  <a:extLst>
                    <a:ext uri="{9D8B030D-6E8A-4147-A177-3AD203B41FA5}">
                      <a16:colId xmlns:a16="http://schemas.microsoft.com/office/drawing/2014/main" val="2086165896"/>
                    </a:ext>
                  </a:extLst>
                </a:gridCol>
                <a:gridCol w="1370750">
                  <a:extLst>
                    <a:ext uri="{9D8B030D-6E8A-4147-A177-3AD203B41FA5}">
                      <a16:colId xmlns:a16="http://schemas.microsoft.com/office/drawing/2014/main" val="1039838566"/>
                    </a:ext>
                  </a:extLst>
                </a:gridCol>
                <a:gridCol w="1076770">
                  <a:extLst>
                    <a:ext uri="{9D8B030D-6E8A-4147-A177-3AD203B41FA5}">
                      <a16:colId xmlns:a16="http://schemas.microsoft.com/office/drawing/2014/main" val="715572355"/>
                    </a:ext>
                  </a:extLst>
                </a:gridCol>
                <a:gridCol w="1197578">
                  <a:extLst>
                    <a:ext uri="{9D8B030D-6E8A-4147-A177-3AD203B41FA5}">
                      <a16:colId xmlns:a16="http://schemas.microsoft.com/office/drawing/2014/main" val="10399237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료무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직업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흥신소장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169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여자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32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42961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외형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175cm,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오른쪽 팔이 기계로 되어 있음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긴머리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042376"/>
                  </a:ext>
                </a:extLst>
              </a:tr>
              <a:tr h="4015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동작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무기를 어깨 위에 올려놓고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걸어다님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느긋한 걸음걸이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76745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소리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허스키한 목소리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65790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능력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소활술을 매우 잘 다룸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검술에 매우 뛰어남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29127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주변에 무관심함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매사 귀찮아 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무사태평함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자신의 영역 안의 것들을 건드리면 성격이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날카로워짐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76560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배경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어릴 적 전쟁을 경험하여 소활술과 무기술이 뛰어나지만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호전적이던 성격이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지금의 성격이 되었음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전쟁이 끝나고 흥신소를 세워 돈을 벌어 살아가고 있음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77681"/>
                  </a:ext>
                </a:extLst>
              </a:tr>
              <a:tr h="186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전쟁을 일으키기 위해 보급형 안드로이드를 생산하고 있음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주인공과 대립됨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88546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관계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기우르를 구해주고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길러줌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빈디타와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라이벌 관계임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9169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E649DB8-3C16-C099-07F3-2485F28A8686}"/>
              </a:ext>
            </a:extLst>
          </p:cNvPr>
          <p:cNvSpPr txBox="1"/>
          <p:nvPr/>
        </p:nvSpPr>
        <p:spPr>
          <a:xfrm>
            <a:off x="6190468" y="1340470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이미지</a:t>
            </a:r>
          </a:p>
        </p:txBody>
      </p:sp>
      <p:pic>
        <p:nvPicPr>
          <p:cNvPr id="14" name="그림 13" descr="사람이(가) 표시된 사진&#10;&#10;자동 생성된 설명">
            <a:extLst>
              <a:ext uri="{FF2B5EF4-FFF2-40B4-BE49-F238E27FC236}">
                <a16:creationId xmlns:a16="http://schemas.microsoft.com/office/drawing/2014/main" id="{25E63C20-BED7-827D-EEAD-AA7BBC3C6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95" y="2054007"/>
            <a:ext cx="2747772" cy="388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05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81" y="5517530"/>
            <a:ext cx="1901970" cy="12481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flipV="1">
            <a:off x="167247" y="202990"/>
            <a:ext cx="2942409" cy="609601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7247" y="812594"/>
            <a:ext cx="2942409" cy="69851"/>
            <a:chOff x="2527653" y="3130094"/>
            <a:chExt cx="4240388" cy="45719"/>
          </a:xfrm>
        </p:grpSpPr>
        <p:sp>
          <p:nvSpPr>
            <p:cNvPr id="7" name="직사각형 6"/>
            <p:cNvSpPr/>
            <p:nvPr/>
          </p:nvSpPr>
          <p:spPr>
            <a:xfrm flipV="1">
              <a:off x="2527653" y="3130094"/>
              <a:ext cx="1060097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3587750" y="3130094"/>
              <a:ext cx="1060097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flipV="1">
              <a:off x="4647847" y="3130094"/>
              <a:ext cx="1060097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flipV="1">
              <a:off x="5707944" y="3130094"/>
              <a:ext cx="1060097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80070" y="186307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안드로이드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/>
          <a:stretch/>
        </p:blipFill>
        <p:spPr>
          <a:xfrm>
            <a:off x="8204199" y="3314700"/>
            <a:ext cx="463551" cy="3141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52</a:t>
            </a:fld>
            <a:endParaRPr lang="ko-KR" altLang="en-US"/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7F096B77-ED7B-34B7-64D4-A1704F9CC4B3}"/>
              </a:ext>
            </a:extLst>
          </p:cNvPr>
          <p:cNvGraphicFramePr>
            <a:graphicFrameLocks noGrp="1"/>
          </p:cNvGraphicFramePr>
          <p:nvPr/>
        </p:nvGraphicFramePr>
        <p:xfrm>
          <a:off x="167247" y="1539876"/>
          <a:ext cx="5004125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027">
                  <a:extLst>
                    <a:ext uri="{9D8B030D-6E8A-4147-A177-3AD203B41FA5}">
                      <a16:colId xmlns:a16="http://schemas.microsoft.com/office/drawing/2014/main" val="2086165896"/>
                    </a:ext>
                  </a:extLst>
                </a:gridCol>
                <a:gridCol w="1370750">
                  <a:extLst>
                    <a:ext uri="{9D8B030D-6E8A-4147-A177-3AD203B41FA5}">
                      <a16:colId xmlns:a16="http://schemas.microsoft.com/office/drawing/2014/main" val="1039838566"/>
                    </a:ext>
                  </a:extLst>
                </a:gridCol>
                <a:gridCol w="1076770">
                  <a:extLst>
                    <a:ext uri="{9D8B030D-6E8A-4147-A177-3AD203B41FA5}">
                      <a16:colId xmlns:a16="http://schemas.microsoft.com/office/drawing/2014/main" val="715572355"/>
                    </a:ext>
                  </a:extLst>
                </a:gridCol>
                <a:gridCol w="1197578">
                  <a:extLst>
                    <a:ext uri="{9D8B030D-6E8A-4147-A177-3AD203B41FA5}">
                      <a16:colId xmlns:a16="http://schemas.microsoft.com/office/drawing/2014/main" val="10399237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빈디타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직업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무직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169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없음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35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포천 막걸리체" panose="02030503000000000000" pitchFamily="18" charset="-127"/>
                        <a:ea typeface="포천 막걸리체" panose="02030503000000000000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42961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외형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195cm,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온 몸이 기계로 이루어져 있음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검은색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04237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동작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구부정한 모습으로 걸어 다님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767451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소리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갈라지는 굵은 기계 목소리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65790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능력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소활술을 매우 잘 다룸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 보급형 안드로이드를 생산할 수 있음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291279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무자비함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분노라는 감정 밖에 남지 않음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모든 것을 싸움으로 해결하려고 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가슴 속에 있는 코어를 부수면 활동이 중단 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76560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배경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20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살 때 전쟁에서 흥신소장에게 패배하여 분노심에 온 몸을 기계로 만들어 전쟁을 일으키려고 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77681"/>
                  </a:ext>
                </a:extLst>
              </a:tr>
              <a:tr h="186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전쟁을 일으키기 위해 보급형 안드로이드를 생산하고 있음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주인공과 대립됨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885466"/>
                  </a:ext>
                </a:extLst>
              </a:tr>
              <a:tr h="375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포천 막걸리체" panose="02030503000000000000" pitchFamily="18" charset="-127"/>
                          <a:ea typeface="포천 막걸리체" panose="02030503000000000000" pitchFamily="18" charset="-127"/>
                          <a:cs typeface="둥근모꼴" panose="020B0500000000000000" pitchFamily="50" charset="-127"/>
                        </a:rPr>
                        <a:t>관계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흥신소장과 라이벌 관계임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둥근모꼴" panose="020B0500000000000000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9169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E649DB8-3C16-C099-07F3-2485F28A8686}"/>
              </a:ext>
            </a:extLst>
          </p:cNvPr>
          <p:cNvSpPr txBox="1"/>
          <p:nvPr/>
        </p:nvSpPr>
        <p:spPr>
          <a:xfrm>
            <a:off x="6190468" y="1340470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이미지</a:t>
            </a:r>
          </a:p>
        </p:txBody>
      </p:sp>
      <p:pic>
        <p:nvPicPr>
          <p:cNvPr id="15" name="그림 14" descr="텍스트, 야외, 사람, 그룹이(가) 표시된 사진&#10;&#10;자동 생성된 설명">
            <a:extLst>
              <a:ext uri="{FF2B5EF4-FFF2-40B4-BE49-F238E27FC236}">
                <a16:creationId xmlns:a16="http://schemas.microsoft.com/office/drawing/2014/main" id="{8E399B88-9A0A-4757-14F3-C47621B94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366" y="2103843"/>
            <a:ext cx="2356629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237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r="4183"/>
          <a:stretch/>
        </p:blipFill>
        <p:spPr>
          <a:xfrm>
            <a:off x="1424878" y="-222250"/>
            <a:ext cx="6439271" cy="708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5515" y="2828835"/>
            <a:ext cx="2492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에피소드</a:t>
            </a:r>
          </a:p>
        </p:txBody>
      </p:sp>
    </p:spTree>
    <p:extLst>
      <p:ext uri="{BB962C8B-B14F-4D97-AF65-F5344CB8AC3E}">
        <p14:creationId xmlns:p14="http://schemas.microsoft.com/office/powerpoint/2010/main" val="33525133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플로우 차트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3" name="그림 2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340AC8A4-E430-6A97-81D2-DA6AF08E8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54" y="1950243"/>
            <a:ext cx="6488872" cy="29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87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동굴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51173" y="2883002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84062" y="290578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등장인물 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주인공</a:t>
            </a:r>
          </a:p>
        </p:txBody>
      </p:sp>
      <p:sp>
        <p:nvSpPr>
          <p:cNvPr id="160" name="내용 개체 틀 5"/>
          <p:cNvSpPr>
            <a:spLocks noGrp="1"/>
          </p:cNvSpPr>
          <p:nvPr>
            <p:ph sz="half" idx="4294967295"/>
          </p:nvPr>
        </p:nvSpPr>
        <p:spPr>
          <a:xfrm>
            <a:off x="451173" y="1778997"/>
            <a:ext cx="4484721" cy="1058328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동굴에서 깨어난 주인공은 기억을 잃은 상태이다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주인공은 동굴에서 나가기 위해 앞에 보이는 길을 따라간다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동굴 밖으로 나온 주인공은 사람들을 만난다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79DE4-7F4F-A301-E5F9-8D1F09BD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51173" y="3678032"/>
            <a:ext cx="548763" cy="523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A8552-A917-106E-2B35-CCCF43FD596E}"/>
              </a:ext>
            </a:extLst>
          </p:cNvPr>
          <p:cNvSpPr txBox="1"/>
          <p:nvPr/>
        </p:nvSpPr>
        <p:spPr>
          <a:xfrm>
            <a:off x="984062" y="3700810"/>
            <a:ext cx="317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액션 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동굴 길을 따라 이동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45FF3-78E2-6639-2B80-342F1D17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51173" y="4450284"/>
            <a:ext cx="548763" cy="5234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5D364-E156-E15C-FB21-FFA41951AF1D}"/>
              </a:ext>
            </a:extLst>
          </p:cNvPr>
          <p:cNvSpPr txBox="1"/>
          <p:nvPr/>
        </p:nvSpPr>
        <p:spPr>
          <a:xfrm>
            <a:off x="984062" y="4473062"/>
            <a:ext cx="3828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결과 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동굴을 나옴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사람과 조우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endParaRPr lang="ko-KR" altLang="en-US" sz="28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F7580B-87A3-872C-52CF-9282C30DC1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51173" y="5247248"/>
            <a:ext cx="548763" cy="523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C2587-F94F-49FF-237A-8C75690B421F}"/>
              </a:ext>
            </a:extLst>
          </p:cNvPr>
          <p:cNvSpPr txBox="1"/>
          <p:nvPr/>
        </p:nvSpPr>
        <p:spPr>
          <a:xfrm>
            <a:off x="984062" y="5270026"/>
            <a:ext cx="2993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보상 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조작법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마을로 이동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1634895" y="1180088"/>
            <a:ext cx="1890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설명</a:t>
            </a:r>
          </a:p>
        </p:txBody>
      </p:sp>
      <p:pic>
        <p:nvPicPr>
          <p:cNvPr id="7" name="그림 6" descr="야외, 자연, 산, 구멍이(가) 표시된 사진&#10;&#10;자동 생성된 설명">
            <a:extLst>
              <a:ext uri="{FF2B5EF4-FFF2-40B4-BE49-F238E27FC236}">
                <a16:creationId xmlns:a16="http://schemas.microsoft.com/office/drawing/2014/main" id="{48A27E7D-9FE2-078B-9C40-19A2978CE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43" y="1144094"/>
            <a:ext cx="3172663" cy="475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650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마을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sp>
        <p:nvSpPr>
          <p:cNvPr id="160" name="내용 개체 틀 5"/>
          <p:cNvSpPr>
            <a:spLocks noGrp="1"/>
          </p:cNvSpPr>
          <p:nvPr>
            <p:ph sz="half" idx="4294967295"/>
          </p:nvPr>
        </p:nvSpPr>
        <p:spPr>
          <a:xfrm>
            <a:off x="367284" y="1988361"/>
            <a:ext cx="3984000" cy="35852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주인공은 사람들을 따라 마을로 이동하게 되고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사람들의 따뜻한 보살핌으로 생활에 필요한 지식과 대륙의 역사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호신술을 배워가며 행복하게 살아간다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호신술을 배우는 중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유난히 주인공은 </a:t>
            </a:r>
            <a:r>
              <a:rPr lang="ko-KR" altLang="en-US" sz="12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권술에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특화되어 있었으며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이를 유심히 본 마을 주민들은 그에게 </a:t>
            </a:r>
            <a:r>
              <a:rPr lang="ko-KR" altLang="en-US" sz="12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건틀릿을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선물하였다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그렇게 마을 주민이 되어 살아가던 와중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어느 날 촌장이 우연히 얻은 책을 보여준다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책을 해석 할 수 있는 사람은 아무도 없었는데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오직 주인공만이 읽을 수 있었으며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책을 읽은 주인공은 창조와 관련된 기억을 떠올리며 창조의 권능을 자각한다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책 속에는 각 섬마다 다른 책을 두었다는 글귀가 적혀 있었고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주인공은 기억을 되찾기 위해 여행을 떠난다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1545739" y="1434363"/>
            <a:ext cx="1890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설명</a:t>
            </a:r>
          </a:p>
        </p:txBody>
      </p:sp>
      <p:pic>
        <p:nvPicPr>
          <p:cNvPr id="13" name="그림 12" descr="나무, 야외, 식물, 버드나무이(가) 표시된 사진&#10;&#10;자동 생성된 설명">
            <a:extLst>
              <a:ext uri="{FF2B5EF4-FFF2-40B4-BE49-F238E27FC236}">
                <a16:creationId xmlns:a16="http://schemas.microsoft.com/office/drawing/2014/main" id="{CE2FF08C-0C43-767D-3043-6BC8ABA2FF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22" y="1988361"/>
            <a:ext cx="4455478" cy="358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240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마을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346030" y="1783062"/>
            <a:ext cx="378815" cy="3613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42732" y="1805840"/>
            <a:ext cx="3046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등장인물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주인공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주민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촌장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79DE4-7F4F-A301-E5F9-8D1F09BD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346030" y="2544500"/>
            <a:ext cx="378815" cy="361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A8552-A917-106E-2B35-CCCF43FD596E}"/>
              </a:ext>
            </a:extLst>
          </p:cNvPr>
          <p:cNvSpPr txBox="1"/>
          <p:nvPr/>
        </p:nvSpPr>
        <p:spPr>
          <a:xfrm>
            <a:off x="743916" y="2502816"/>
            <a:ext cx="3806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액션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주민과 대화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마을로 이동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장비 착용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동물과 전투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촌장과 대화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책 읽기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창조의 권능 사용</a:t>
            </a:r>
            <a:endParaRPr lang="en-US" altLang="ko-KR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45FF3-78E2-6639-2B80-342F1D17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346030" y="3773101"/>
            <a:ext cx="378815" cy="361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5D364-E156-E15C-FB21-FFA41951AF1D}"/>
              </a:ext>
            </a:extLst>
          </p:cNvPr>
          <p:cNvSpPr txBox="1"/>
          <p:nvPr/>
        </p:nvSpPr>
        <p:spPr>
          <a:xfrm>
            <a:off x="742732" y="3795879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부유섬으로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이동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F7580B-87A3-872C-52CF-9282C30DC1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312977" y="4643677"/>
            <a:ext cx="378815" cy="361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C2587-F94F-49FF-237A-8C75690B421F}"/>
              </a:ext>
            </a:extLst>
          </p:cNvPr>
          <p:cNvSpPr txBox="1"/>
          <p:nvPr/>
        </p:nvSpPr>
        <p:spPr>
          <a:xfrm>
            <a:off x="709679" y="4666455"/>
            <a:ext cx="2677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보상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지식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권술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창조의 권능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</a:t>
            </a:r>
          </a:p>
          <a:p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기억의 일부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부유섬으로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이동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DED52-2A8F-D9AF-0343-6BCB305EEDC4}"/>
              </a:ext>
            </a:extLst>
          </p:cNvPr>
          <p:cNvSpPr txBox="1"/>
          <p:nvPr/>
        </p:nvSpPr>
        <p:spPr>
          <a:xfrm>
            <a:off x="5354819" y="1029897"/>
            <a:ext cx="292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탐색 가능 속성</a:t>
            </a:r>
            <a:r>
              <a:rPr lang="en-US" altLang="ko-KR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질서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85E52-ABF0-C4C6-5023-BA6AD72DD9F0}"/>
              </a:ext>
            </a:extLst>
          </p:cNvPr>
          <p:cNvSpPr txBox="1"/>
          <p:nvPr/>
        </p:nvSpPr>
        <p:spPr>
          <a:xfrm>
            <a:off x="4729087" y="1730820"/>
            <a:ext cx="417254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중도는 부유도에서 도주한 사람들도 거주한다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고대의 사람들은 창조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변화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소멸의 권능을 사용할 수 있었지만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각 각의 권능이 우월하다고 생각하는 세 가지 세력으로 나뉘게 되었고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전쟁이 일어났다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신은 인간들의 권능을 빼앗았고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전쟁은 휴전으로 바뀌었다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휴전 이후 창조 세력은 </a:t>
            </a:r>
            <a:r>
              <a:rPr lang="ko-KR" altLang="en-US" sz="12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변화 세력은 변환술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소멸 세력은 소멸술이라는 권능을 모방하는 술법을 만들었다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342900" indent="-342900">
              <a:buAutoNum type="arabicPeriod"/>
            </a:pPr>
            <a:endParaRPr lang="en-US" altLang="ko-KR" sz="12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휴전 이후 창조 세력은 하늘에 부유하는 부유도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변화 세력은 심해 밑에 있는 해저도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소멸 세력은 기계로 이루어진 기계도를 만들었고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 곳에 거주한다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창조의 권능을 사용하여 </a:t>
            </a:r>
            <a:r>
              <a:rPr lang="ko-KR" altLang="en-US" sz="12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건틀릿에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속성을 부여하거나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물건을 창조할 수 있다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sz="12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부유섬에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가기 위해선 창조의 권능을 사용해 계단을 만들어야 한다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주인공은 창조의 권능에 대해 자각은 하였으나 힘을 제대로 발휘하지 못하는 상태이다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53006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빈민촌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sp>
        <p:nvSpPr>
          <p:cNvPr id="160" name="내용 개체 틀 5"/>
          <p:cNvSpPr>
            <a:spLocks noGrp="1"/>
          </p:cNvSpPr>
          <p:nvPr>
            <p:ph sz="half" idx="4294967295"/>
          </p:nvPr>
        </p:nvSpPr>
        <p:spPr>
          <a:xfrm>
            <a:off x="285750" y="2153258"/>
            <a:ext cx="3964632" cy="31204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주인공은 책의 정보를 찾기 위해 </a:t>
            </a:r>
            <a:r>
              <a:rPr lang="ko-KR" altLang="en-US" sz="14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부유섬을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돌아다닌다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주인공은 빈민촌에서 상층민에게 노예로 부려지며 학대 받는 하층민을 보게 된다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상층민이지만 빈민촌에 거주하는 </a:t>
            </a:r>
            <a:r>
              <a:rPr lang="ko-KR" altLang="en-US" sz="14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종전파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4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마나술사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리더를 만나게 된 주인공은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4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종전파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4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마나술사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리더의 이야기를 듣고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그를 도와 계층 제도의 폐지와 전쟁을 막기 위해 </a:t>
            </a:r>
            <a:r>
              <a:rPr lang="ko-KR" altLang="en-US" sz="14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부유섬의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수도로 떠난다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1445801" y="1620465"/>
            <a:ext cx="1890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설명</a:t>
            </a:r>
          </a:p>
        </p:txBody>
      </p:sp>
      <p:pic>
        <p:nvPicPr>
          <p:cNvPr id="13" name="그림 12" descr="나무, 야외, 자연, 거리이(가) 표시된 사진&#10;&#10;자동 생성된 설명">
            <a:extLst>
              <a:ext uri="{FF2B5EF4-FFF2-40B4-BE49-F238E27FC236}">
                <a16:creationId xmlns:a16="http://schemas.microsoft.com/office/drawing/2014/main" id="{5BD18E64-50FD-888D-9A7F-3BC98B1F0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21363"/>
            <a:ext cx="4374502" cy="415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04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빈민촌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92489" y="1880785"/>
            <a:ext cx="378815" cy="3613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1303" y="1829001"/>
            <a:ext cx="4027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등장인물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주인공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하층민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종전파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리더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79DE4-7F4F-A301-E5F9-8D1F09BD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92489" y="2823416"/>
            <a:ext cx="378815" cy="361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A8552-A917-106E-2B35-CCCF43FD596E}"/>
              </a:ext>
            </a:extLst>
          </p:cNvPr>
          <p:cNvSpPr txBox="1"/>
          <p:nvPr/>
        </p:nvSpPr>
        <p:spPr>
          <a:xfrm>
            <a:off x="671302" y="2801371"/>
            <a:ext cx="4027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액션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빈민촌 탐색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종전파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리더와 대화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마나술사와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전투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수도로 이동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창조의 권능 사용</a:t>
            </a:r>
            <a:endParaRPr lang="en-US" altLang="ko-KR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45FF3-78E2-6639-2B80-342F1D17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92489" y="4031867"/>
            <a:ext cx="378815" cy="361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5D364-E156-E15C-FB21-FFA41951AF1D}"/>
              </a:ext>
            </a:extLst>
          </p:cNvPr>
          <p:cNvSpPr txBox="1"/>
          <p:nvPr/>
        </p:nvSpPr>
        <p:spPr>
          <a:xfrm>
            <a:off x="689191" y="3993559"/>
            <a:ext cx="3302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전쟁파를 막기 위해 수도로 이동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F7580B-87A3-872C-52CF-9282C30DC1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92489" y="4779040"/>
            <a:ext cx="378815" cy="361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C2587-F94F-49FF-237A-8C75690B421F}"/>
              </a:ext>
            </a:extLst>
          </p:cNvPr>
          <p:cNvSpPr txBox="1"/>
          <p:nvPr/>
        </p:nvSpPr>
        <p:spPr>
          <a:xfrm>
            <a:off x="689189" y="4757576"/>
            <a:ext cx="315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보상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권술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강화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창조의 권능 강화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DED52-2A8F-D9AF-0343-6BCB305EEDC4}"/>
              </a:ext>
            </a:extLst>
          </p:cNvPr>
          <p:cNvSpPr txBox="1"/>
          <p:nvPr/>
        </p:nvSpPr>
        <p:spPr>
          <a:xfrm>
            <a:off x="5324486" y="1367336"/>
            <a:ext cx="292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탐색 가능 속성</a:t>
            </a:r>
            <a:r>
              <a:rPr lang="en-US" altLang="ko-KR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질서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85E52-ABF0-C4C6-5023-BA6AD72DD9F0}"/>
              </a:ext>
            </a:extLst>
          </p:cNvPr>
          <p:cNvSpPr txBox="1"/>
          <p:nvPr/>
        </p:nvSpPr>
        <p:spPr>
          <a:xfrm>
            <a:off x="5005643" y="1829001"/>
            <a:ext cx="3845868" cy="360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부유성에는 </a:t>
            </a:r>
            <a:r>
              <a:rPr lang="ko-KR" altLang="en-US" sz="11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마나술의</a:t>
            </a: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실력에 따라 하층민과 상층민으로 계층이 나누어진다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마나술사들은</a:t>
            </a: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1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마나술을</a:t>
            </a: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이용하여 마법 공격을 사용한다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부유성은 </a:t>
            </a:r>
            <a:r>
              <a:rPr lang="ko-KR" altLang="en-US" sz="11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마나술을</a:t>
            </a: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통해 공중에 부유하는 상태이다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하층민은 빈민촌에 거주하며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상층민은 수도에 거주한다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상층민은 하층민을 노예로 삼는다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부유성에는 전쟁을 다시 시작하려는 전쟁파와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종전 및 계층 제도 폐지를 목표로 하는 종전파가 존재한다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0816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3768792"/>
            <a:ext cx="4707364" cy="308920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flipV="1">
            <a:off x="167247" y="202990"/>
            <a:ext cx="2942409" cy="609601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7247" y="812594"/>
            <a:ext cx="2942409" cy="69851"/>
            <a:chOff x="2527653" y="3130094"/>
            <a:chExt cx="4240388" cy="45719"/>
          </a:xfrm>
        </p:grpSpPr>
        <p:sp>
          <p:nvSpPr>
            <p:cNvPr id="7" name="직사각형 6"/>
            <p:cNvSpPr/>
            <p:nvPr/>
          </p:nvSpPr>
          <p:spPr>
            <a:xfrm flipV="1">
              <a:off x="2527653" y="3130094"/>
              <a:ext cx="1060097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3587750" y="3130094"/>
              <a:ext cx="1060097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flipV="1">
              <a:off x="4647847" y="3130094"/>
              <a:ext cx="1060097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flipV="1">
              <a:off x="5707944" y="3130094"/>
              <a:ext cx="1060097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0986" y="186307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시나리오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/>
          <a:stretch/>
        </p:blipFill>
        <p:spPr>
          <a:xfrm>
            <a:off x="8204199" y="3314700"/>
            <a:ext cx="463551" cy="3141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DD60F99A-7D7D-78F1-116F-D8004886DB2E}"/>
              </a:ext>
            </a:extLst>
          </p:cNvPr>
          <p:cNvSpPr txBox="1">
            <a:spLocks/>
          </p:cNvSpPr>
          <p:nvPr/>
        </p:nvSpPr>
        <p:spPr>
          <a:xfrm>
            <a:off x="316919" y="1338304"/>
            <a:ext cx="6209587" cy="45810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latinLnBrk="1">
              <a:buNone/>
            </a:pPr>
            <a:r>
              <a:rPr lang="ko-KR" altLang="ko-KR" sz="1400" b="1" kern="100" dirty="0">
                <a:solidFill>
                  <a:srgbClr val="FF0000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신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이 있었다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endParaRPr lang="ko-KR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ko-KR" sz="1400" b="1" kern="100" dirty="0">
                <a:solidFill>
                  <a:srgbClr val="FF0000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신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은 </a:t>
            </a:r>
            <a:r>
              <a:rPr lang="ko-KR" altLang="ko-KR" sz="1400" b="1" kern="100" dirty="0">
                <a:solidFill>
                  <a:srgbClr val="FF0000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세계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를 만들기로 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 </a:t>
            </a:r>
            <a:endParaRPr lang="ko-KR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신은 물질의 뼈대가 되는 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ko-KR" sz="1400" b="1" kern="100" dirty="0">
                <a:solidFill>
                  <a:srgbClr val="FF0000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그릇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을 창조했다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 </a:t>
            </a:r>
            <a:endParaRPr lang="ko-KR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신은 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그릇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en-US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을 정의하고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변화될 수 있도록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하는 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ko-KR" sz="1400" b="1" kern="100" dirty="0">
                <a:solidFill>
                  <a:srgbClr val="FF0000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근원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이라는 것을 만들었다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 </a:t>
            </a:r>
            <a:endParaRPr lang="ko-KR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신은 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그릇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에 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근원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을 넣었고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‘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그릇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en-US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이 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근원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을 가지게 되면서 </a:t>
            </a:r>
            <a:r>
              <a:rPr lang="ko-KR" altLang="ko-KR" sz="1400" b="1" kern="100" dirty="0">
                <a:solidFill>
                  <a:srgbClr val="FF0000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물질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이 되었다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 </a:t>
            </a:r>
            <a:endParaRPr lang="ko-KR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신은 </a:t>
            </a:r>
            <a:r>
              <a:rPr lang="en-US" altLang="ko-KR" sz="1400" i="1" u="sng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ko-KR" sz="1400" b="1" i="1" u="sng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그릇</a:t>
            </a:r>
            <a:r>
              <a:rPr lang="en-US" altLang="ko-KR" sz="1400" b="1" i="1" u="sng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en-US" sz="1400" b="1" i="1" u="sng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은</a:t>
            </a:r>
            <a:r>
              <a:rPr lang="ko-KR" altLang="ko-KR" sz="1400" b="1" i="1" u="sng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스스로 창조</a:t>
            </a:r>
            <a:r>
              <a:rPr lang="ko-KR" altLang="en-US" sz="1400" b="1" i="1" u="sng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되어</a:t>
            </a:r>
            <a:r>
              <a:rPr lang="en-US" altLang="ko-KR" sz="1400" b="1" i="1" u="sng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‘</a:t>
            </a:r>
            <a:r>
              <a:rPr lang="ko-KR" altLang="ko-KR" sz="1400" b="1" i="1" u="sng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그릇</a:t>
            </a:r>
            <a:r>
              <a:rPr lang="en-US" altLang="ko-KR" sz="1400" b="1" i="1" u="sng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ko-KR" sz="1400" b="1" i="1" u="sng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에 맞게 </a:t>
            </a:r>
            <a:r>
              <a:rPr lang="en-US" altLang="ko-KR" sz="1400" b="1" i="1" u="sng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ko-KR" sz="1400" b="1" i="1" u="sng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근원</a:t>
            </a:r>
            <a:r>
              <a:rPr lang="en-US" altLang="ko-KR" sz="1400" b="1" i="1" u="sng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ko-KR" sz="1400" b="1" i="1" u="sng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이 설정되</a:t>
            </a:r>
            <a:r>
              <a:rPr lang="ko-KR" altLang="en-US" sz="1400" b="1" i="1" u="sng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도록 하였다</a:t>
            </a:r>
            <a:r>
              <a:rPr lang="en-US" altLang="ko-KR" sz="1400" b="1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400" b="1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 </a:t>
            </a:r>
            <a:endParaRPr lang="ko-KR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어느 날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수 없이 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많아지는 물질들을 보며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신은 물질이 소멸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하도록 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 </a:t>
            </a:r>
            <a:endParaRPr lang="ko-KR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그렇게 </a:t>
            </a:r>
            <a:r>
              <a:rPr lang="ko-KR" altLang="en-US" sz="1400" b="1" i="1" u="sng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창조</a:t>
            </a:r>
            <a:r>
              <a:rPr lang="en-US" altLang="ko-KR" sz="1400" i="1" u="sng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b="1" i="1" u="sng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변화</a:t>
            </a:r>
            <a:r>
              <a:rPr lang="en-US" altLang="ko-KR" sz="1400" i="1" u="sng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b="1" i="1" u="sng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소멸 </a:t>
            </a:r>
            <a:r>
              <a:rPr lang="ko-KR" altLang="en-US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이 조화를 이루면서 </a:t>
            </a:r>
            <a:r>
              <a:rPr lang="ko-KR" altLang="ko-KR" sz="1400" b="1" kern="100" dirty="0">
                <a:solidFill>
                  <a:srgbClr val="FF0000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세계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가 만들어졌다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92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수도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sp>
        <p:nvSpPr>
          <p:cNvPr id="160" name="내용 개체 틀 5"/>
          <p:cNvSpPr>
            <a:spLocks noGrp="1"/>
          </p:cNvSpPr>
          <p:nvPr>
            <p:ph sz="half" idx="4294967295"/>
          </p:nvPr>
        </p:nvSpPr>
        <p:spPr>
          <a:xfrm>
            <a:off x="367283" y="1918992"/>
            <a:ext cx="4073511" cy="41028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종전파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마나술사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리더를 도와 전쟁파를 물리친 주인공은 수도에 있던 책을 얻게 된다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책을 읽은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주인공은 변화의 권능과 관련된 기억을 떠올리며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변화의 권능을 자각한다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주인공은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종전파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마나술사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리더에게 해저도에 몰래 교류하고 있는 반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전쟁파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변환술사가 있다는 것을 알게 되었다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해저도로 가는 방법을 들은 주인공은 전쟁을 막기 위해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그리고 책을 찾기 위해 해저도로 떠난다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1414756" y="1203725"/>
            <a:ext cx="1890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설명</a:t>
            </a:r>
          </a:p>
        </p:txBody>
      </p:sp>
      <p:pic>
        <p:nvPicPr>
          <p:cNvPr id="13" name="그림 12" descr="나무, 야외, 물, 자연이(가) 표시된 사진&#10;&#10;자동 생성된 설명">
            <a:extLst>
              <a:ext uri="{FF2B5EF4-FFF2-40B4-BE49-F238E27FC236}">
                <a16:creationId xmlns:a16="http://schemas.microsoft.com/office/drawing/2014/main" id="{596DF5A0-772E-ED33-4496-2DA5C4B04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514" y="1269257"/>
            <a:ext cx="4319486" cy="43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348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수도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367283" y="1792721"/>
            <a:ext cx="378815" cy="3613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46098" y="1754475"/>
            <a:ext cx="38259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등장인물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주인공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종전파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리더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종전파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리더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endParaRPr lang="ko-KR" altLang="en-US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79DE4-7F4F-A301-E5F9-8D1F09BD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367283" y="3026106"/>
            <a:ext cx="378815" cy="361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A8552-A917-106E-2B35-CCCF43FD596E}"/>
              </a:ext>
            </a:extLst>
          </p:cNvPr>
          <p:cNvSpPr txBox="1"/>
          <p:nvPr/>
        </p:nvSpPr>
        <p:spPr>
          <a:xfrm>
            <a:off x="772934" y="2997351"/>
            <a:ext cx="3799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액션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마나술사와의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전투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리더와의 전투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종전파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리더와의 대화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책 읽기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변화의 권능 사용 </a:t>
            </a:r>
            <a:endParaRPr lang="en-US" altLang="ko-KR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45FF3-78E2-6639-2B80-342F1D17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367283" y="4434635"/>
            <a:ext cx="378815" cy="361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5D364-E156-E15C-FB21-FFA41951AF1D}"/>
              </a:ext>
            </a:extLst>
          </p:cNvPr>
          <p:cNvSpPr txBox="1"/>
          <p:nvPr/>
        </p:nvSpPr>
        <p:spPr>
          <a:xfrm>
            <a:off x="763986" y="4434635"/>
            <a:ext cx="4030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전쟁을 막는다는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목표 추가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해저도로 이동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F7580B-87A3-872C-52CF-9282C30DC1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367284" y="5187893"/>
            <a:ext cx="378815" cy="361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C2587-F94F-49FF-237A-8C75690B421F}"/>
              </a:ext>
            </a:extLst>
          </p:cNvPr>
          <p:cNvSpPr txBox="1"/>
          <p:nvPr/>
        </p:nvSpPr>
        <p:spPr>
          <a:xfrm>
            <a:off x="763986" y="5210671"/>
            <a:ext cx="4030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보상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변화의 권능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기억의 일부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해저도로 이동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DED52-2A8F-D9AF-0343-6BCB305EEDC4}"/>
              </a:ext>
            </a:extLst>
          </p:cNvPr>
          <p:cNvSpPr txBox="1"/>
          <p:nvPr/>
        </p:nvSpPr>
        <p:spPr>
          <a:xfrm>
            <a:off x="5346829" y="1923220"/>
            <a:ext cx="292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탐색 가능 속성</a:t>
            </a:r>
            <a:r>
              <a:rPr lang="en-US" altLang="ko-KR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질서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85E52-ABF0-C4C6-5023-BA6AD72DD9F0}"/>
              </a:ext>
            </a:extLst>
          </p:cNvPr>
          <p:cNvSpPr txBox="1"/>
          <p:nvPr/>
        </p:nvSpPr>
        <p:spPr>
          <a:xfrm>
            <a:off x="4989055" y="2384885"/>
            <a:ext cx="3783407" cy="304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계층 구도가 폐지되는 새로운 질서가 수립된다</a:t>
            </a:r>
            <a:r>
              <a:rPr lang="en-US" altLang="ko-KR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3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변화의 세력에도 종전을 목표로 하는 세력이 존재한다</a:t>
            </a:r>
            <a:r>
              <a:rPr lang="en-US" altLang="ko-KR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3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해저도에 들어가기 위해선 변환술로 해저도 입구에서 땅을 변화시켜 내려가야 한다</a:t>
            </a:r>
            <a:r>
              <a:rPr lang="en-US" altLang="ko-KR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13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3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창조와 변화의 세력에서 교류하고 있는 사람이 존재한다</a:t>
            </a:r>
            <a:r>
              <a:rPr lang="en-US" altLang="ko-KR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08870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원로원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sp>
        <p:nvSpPr>
          <p:cNvPr id="160" name="내용 개체 틀 5"/>
          <p:cNvSpPr>
            <a:spLocks noGrp="1"/>
          </p:cNvSpPr>
          <p:nvPr>
            <p:ph sz="half" idx="4294967295"/>
          </p:nvPr>
        </p:nvSpPr>
        <p:spPr>
          <a:xfrm>
            <a:off x="458609" y="1856776"/>
            <a:ext cx="4113391" cy="29170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책의 정보와 전쟁에 관한 정보를 얻기 위해 반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전쟁파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변환술사를 만난 주인공은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그를 통해 현재 원로원에는 다시 땅 위로 올라가 전쟁을 하자는 급진파와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중립파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종전파가 대립하고 있는 것을 알게 된다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그래서 주인공은 전쟁을 막기 위해 원로회에 들어가기로 마음을 먹고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종전파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원로의 도움을 받아 실력을 기른다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1901828" y="1099406"/>
            <a:ext cx="1890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설명</a:t>
            </a:r>
          </a:p>
        </p:txBody>
      </p:sp>
      <p:pic>
        <p:nvPicPr>
          <p:cNvPr id="11" name="그림 10" descr="건물이(가) 표시된 사진&#10;&#10;자동 생성된 설명">
            <a:extLst>
              <a:ext uri="{FF2B5EF4-FFF2-40B4-BE49-F238E27FC236}">
                <a16:creationId xmlns:a16="http://schemas.microsoft.com/office/drawing/2014/main" id="{EA47D021-F924-F1CC-0BC9-9B3900D3B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45" y="1099406"/>
            <a:ext cx="4040155" cy="46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567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원로원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98489" y="2332333"/>
            <a:ext cx="378815" cy="3613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95190" y="2355111"/>
            <a:ext cx="3462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등장인물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주인공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변환술사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종전파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원로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endParaRPr lang="ko-KR" altLang="en-US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79DE4-7F4F-A301-E5F9-8D1F09BD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98489" y="3000206"/>
            <a:ext cx="378815" cy="361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A8552-A917-106E-2B35-CCCF43FD596E}"/>
              </a:ext>
            </a:extLst>
          </p:cNvPr>
          <p:cNvSpPr txBox="1"/>
          <p:nvPr/>
        </p:nvSpPr>
        <p:spPr>
          <a:xfrm>
            <a:off x="895191" y="3022984"/>
            <a:ext cx="3462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액션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해저도 탐색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원로원으로 이동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종전파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원로와의 대화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변환술사와의 전투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보석 사용</a:t>
            </a:r>
            <a:endParaRPr lang="en-US" altLang="ko-KR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45FF3-78E2-6639-2B80-342F1D17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96086" y="4165742"/>
            <a:ext cx="378815" cy="361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5D364-E156-E15C-FB21-FFA41951AF1D}"/>
              </a:ext>
            </a:extLst>
          </p:cNvPr>
          <p:cNvSpPr txBox="1"/>
          <p:nvPr/>
        </p:nvSpPr>
        <p:spPr>
          <a:xfrm>
            <a:off x="892788" y="4188520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회의장으로 이동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F7580B-87A3-872C-52CF-9282C30DC1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94636" y="4772059"/>
            <a:ext cx="378815" cy="361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C2587-F94F-49FF-237A-8C75690B421F}"/>
              </a:ext>
            </a:extLst>
          </p:cNvPr>
          <p:cNvSpPr txBox="1"/>
          <p:nvPr/>
        </p:nvSpPr>
        <p:spPr>
          <a:xfrm>
            <a:off x="891338" y="4794837"/>
            <a:ext cx="2366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보상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변화의 권능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강화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</a:p>
          <a:p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원로 칭호 습득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DED52-2A8F-D9AF-0343-6BCB305EEDC4}"/>
              </a:ext>
            </a:extLst>
          </p:cNvPr>
          <p:cNvSpPr txBox="1"/>
          <p:nvPr/>
        </p:nvSpPr>
        <p:spPr>
          <a:xfrm>
            <a:off x="5346828" y="1893446"/>
            <a:ext cx="292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탐색 가능 속성</a:t>
            </a:r>
            <a:r>
              <a:rPr lang="en-US" altLang="ko-KR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질서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85E52-ABF0-C4C6-5023-BA6AD72DD9F0}"/>
              </a:ext>
            </a:extLst>
          </p:cNvPr>
          <p:cNvSpPr txBox="1"/>
          <p:nvPr/>
        </p:nvSpPr>
        <p:spPr>
          <a:xfrm>
            <a:off x="4883853" y="2339805"/>
            <a:ext cx="3995286" cy="386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해저도는 변환술사들이 변환술을 통해 바다 밑으로 옮긴 섬이다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해저도는 보석의 원석을 채광할 수 있는 광산이 존재한다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변환술을 사용하기 위해선 보석을 소모해야 한다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변환술사들은 변환술을 사용하여 태양을 모방한 인공 광원을 만들었다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해저도는 변환술사들로 이루어진 원로원에 의해 관리된다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모든 변환술사는 변환술이 뛰어나다면 원로가 될 수 있다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변화의 권능은 아이템을 제작하거나 지형지물을 변화시킬 수 있다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4059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회의장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sp>
        <p:nvSpPr>
          <p:cNvPr id="160" name="내용 개체 틀 5"/>
          <p:cNvSpPr>
            <a:spLocks noGrp="1"/>
          </p:cNvSpPr>
          <p:nvPr>
            <p:ph sz="half" idx="4294967295"/>
          </p:nvPr>
        </p:nvSpPr>
        <p:spPr>
          <a:xfrm>
            <a:off x="498489" y="1644804"/>
            <a:ext cx="4073511" cy="40181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의원 선출 테스트에 통과한 주인공은 원로가 된다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원로 회의에서 주인공은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전쟁파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원로들과 대립하게 되고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변환술을 통해 대결을 하게 된다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변화의 권능으로 대결에서 승리한 주인공은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전쟁파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원로들을 설득하게 되고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종전으로 여론을 이끈다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그러다 원로원에 책이 보관되어 있음을 알게 되고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책을 읽음으로써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소멸과 관련된 기억을 되찾게 되고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소멸의 권능을 자각한다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주인공은 원로들에게 기계도의 위치와 들어 갈 수 있는 방법을 알게 된다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1589926" y="1000219"/>
            <a:ext cx="1890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설명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1921766-C212-2708-E643-AD2F6AF5C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66" y="1743404"/>
            <a:ext cx="4405334" cy="396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986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회의장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5750" y="1485030"/>
            <a:ext cx="378815" cy="3613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2452" y="1507808"/>
            <a:ext cx="3636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등장인물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주인공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변환술사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종전파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원로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원로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중립파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원로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79DE4-7F4F-A301-E5F9-8D1F09BD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5750" y="2476574"/>
            <a:ext cx="378815" cy="361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A8552-A917-106E-2B35-CCCF43FD596E}"/>
              </a:ext>
            </a:extLst>
          </p:cNvPr>
          <p:cNvSpPr txBox="1"/>
          <p:nvPr/>
        </p:nvSpPr>
        <p:spPr>
          <a:xfrm>
            <a:off x="682452" y="2499352"/>
            <a:ext cx="3636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액션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의원 선출 테스트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원로들과 변환술을 이용한 대결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책 읽기</a:t>
            </a:r>
            <a:endParaRPr lang="en-US" altLang="ko-KR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45FF3-78E2-6639-2B80-342F1D17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5750" y="3518078"/>
            <a:ext cx="378815" cy="361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5D364-E156-E15C-FB21-FFA41951AF1D}"/>
              </a:ext>
            </a:extLst>
          </p:cNvPr>
          <p:cNvSpPr txBox="1"/>
          <p:nvPr/>
        </p:nvSpPr>
        <p:spPr>
          <a:xfrm>
            <a:off x="682452" y="3540856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기계도로 이동</a:t>
            </a:r>
            <a:endParaRPr lang="ko-KR" altLang="en-US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F7580B-87A3-872C-52CF-9282C30DC1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5750" y="4495896"/>
            <a:ext cx="378815" cy="361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C2587-F94F-49FF-237A-8C75690B421F}"/>
              </a:ext>
            </a:extLst>
          </p:cNvPr>
          <p:cNvSpPr txBox="1"/>
          <p:nvPr/>
        </p:nvSpPr>
        <p:spPr>
          <a:xfrm>
            <a:off x="682452" y="4518674"/>
            <a:ext cx="1661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보상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소멸의 권능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DED52-2A8F-D9AF-0343-6BCB305EEDC4}"/>
              </a:ext>
            </a:extLst>
          </p:cNvPr>
          <p:cNvSpPr txBox="1"/>
          <p:nvPr/>
        </p:nvSpPr>
        <p:spPr>
          <a:xfrm>
            <a:off x="5289687" y="1065196"/>
            <a:ext cx="292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탐색 가능 속성</a:t>
            </a:r>
            <a:r>
              <a:rPr lang="en-US" altLang="ko-KR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질서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85E52-ABF0-C4C6-5023-BA6AD72DD9F0}"/>
              </a:ext>
            </a:extLst>
          </p:cNvPr>
          <p:cNvSpPr txBox="1"/>
          <p:nvPr/>
        </p:nvSpPr>
        <p:spPr>
          <a:xfrm>
            <a:off x="4951735" y="1582789"/>
            <a:ext cx="3636628" cy="1846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해저도에서 변환술사끼리 대립이 일어나면 변환술을 사용하는 대결로 문제를 해결한다</a:t>
            </a:r>
            <a:r>
              <a:rPr lang="en-US" altLang="ko-KR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3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기계도는 소활의 권능을 사용하지 못하는 사람이 들어가게 되면</a:t>
            </a:r>
            <a:r>
              <a:rPr lang="en-US" altLang="ko-KR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몸이 소멸한다</a:t>
            </a:r>
            <a:r>
              <a:rPr lang="en-US" altLang="ko-KR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4485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흥신소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sp>
        <p:nvSpPr>
          <p:cNvPr id="160" name="내용 개체 틀 5"/>
          <p:cNvSpPr>
            <a:spLocks noGrp="1"/>
          </p:cNvSpPr>
          <p:nvPr>
            <p:ph sz="half" idx="4294967295"/>
          </p:nvPr>
        </p:nvSpPr>
        <p:spPr>
          <a:xfrm>
            <a:off x="498489" y="2216182"/>
            <a:ext cx="4073511" cy="38056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기계도에 들어온 주인공은 </a:t>
            </a:r>
            <a:r>
              <a:rPr lang="ko-KR" altLang="en-US" sz="12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휴머노이드에게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쫓기는 사이보그를 발견한다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사이보그를 도와 </a:t>
            </a:r>
            <a:r>
              <a:rPr lang="ko-KR" altLang="en-US" sz="12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휴머노이드를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물리친 주인공은 사이보그의 소개를 통해 흥신소에 가게 된다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주인공은 흥신소에서 의뢰들을 수행하면서 책과 전쟁에 관련 정보를 탐색한다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그리던 중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최근 쓰레기장에서 자신의 몸을 완전히 기계로 대체한 안드로이드가 </a:t>
            </a:r>
            <a:r>
              <a:rPr lang="ko-KR" altLang="en-US" sz="12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휴머노이드를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제작하여 전쟁을 준비하고 있다는 정보를 습득하게 된다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과거 안드로이드와 불화로 인해 안드로이드와 앙숙관계인 흥신소장과 같이 안드로이드를 막기 위해 쓰레기장으로 향한다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1589926" y="1735279"/>
            <a:ext cx="1890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설명</a:t>
            </a:r>
          </a:p>
        </p:txBody>
      </p:sp>
      <p:pic>
        <p:nvPicPr>
          <p:cNvPr id="13" name="그림 12" descr="텍스트, 실내, 창문이(가) 표시된 사진&#10;&#10;자동 생성된 설명">
            <a:extLst>
              <a:ext uri="{FF2B5EF4-FFF2-40B4-BE49-F238E27FC236}">
                <a16:creationId xmlns:a16="http://schemas.microsoft.com/office/drawing/2014/main" id="{A1F221C3-C98A-2C94-2225-2045BB0FD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386" y="2491274"/>
            <a:ext cx="4321614" cy="243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302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흥신소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5750" y="1574341"/>
            <a:ext cx="378815" cy="3613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2452" y="1597119"/>
            <a:ext cx="3064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등장인물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주인공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사이보그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휴머노이드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안드로이드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흥신소장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endParaRPr lang="ko-KR" altLang="en-US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79DE4-7F4F-A301-E5F9-8D1F09BD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5750" y="2596647"/>
            <a:ext cx="378815" cy="361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A8552-A917-106E-2B35-CCCF43FD596E}"/>
              </a:ext>
            </a:extLst>
          </p:cNvPr>
          <p:cNvSpPr txBox="1"/>
          <p:nvPr/>
        </p:nvSpPr>
        <p:spPr>
          <a:xfrm>
            <a:off x="682452" y="2619425"/>
            <a:ext cx="338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액션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휴머노이드와의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전투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흥신소로 이동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흥신소 임무 수행</a:t>
            </a:r>
            <a:endParaRPr lang="en-US" altLang="ko-KR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45FF3-78E2-6639-2B80-342F1D17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5750" y="3697920"/>
            <a:ext cx="378815" cy="361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5D364-E156-E15C-FB21-FFA41951AF1D}"/>
              </a:ext>
            </a:extLst>
          </p:cNvPr>
          <p:cNvSpPr txBox="1"/>
          <p:nvPr/>
        </p:nvSpPr>
        <p:spPr>
          <a:xfrm>
            <a:off x="682452" y="3720698"/>
            <a:ext cx="2212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쓰레기장으로 이동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F7580B-87A3-872C-52CF-9282C30DC1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5750" y="4716911"/>
            <a:ext cx="378815" cy="361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C2587-F94F-49FF-237A-8C75690B421F}"/>
              </a:ext>
            </a:extLst>
          </p:cNvPr>
          <p:cNvSpPr txBox="1"/>
          <p:nvPr/>
        </p:nvSpPr>
        <p:spPr>
          <a:xfrm>
            <a:off x="682452" y="4739689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보상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소멸의 권능 강화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DED52-2A8F-D9AF-0343-6BCB305EEDC4}"/>
              </a:ext>
            </a:extLst>
          </p:cNvPr>
          <p:cNvSpPr txBox="1"/>
          <p:nvPr/>
        </p:nvSpPr>
        <p:spPr>
          <a:xfrm>
            <a:off x="5162872" y="1135454"/>
            <a:ext cx="292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탐색 가능 속성</a:t>
            </a:r>
            <a:r>
              <a:rPr lang="en-US" altLang="ko-KR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질서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85E52-ABF0-C4C6-5023-BA6AD72DD9F0}"/>
              </a:ext>
            </a:extLst>
          </p:cNvPr>
          <p:cNvSpPr txBox="1"/>
          <p:nvPr/>
        </p:nvSpPr>
        <p:spPr>
          <a:xfrm>
            <a:off x="4824920" y="1620635"/>
            <a:ext cx="3636628" cy="487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기계도는 자신의 몸을 개조하여 소활술을 사용하는 사이보그와 로봇이 존재한다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기계도는 무 정부 상태이다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기계도는 약육강식의 구조를 가진다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소활술을 사용하면 물건이 가지고 있는 특성이 강화되는 대신 내구도가 급격히 하락한다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흥신소에서는 사이보그들에게 의뢰를 받아 해결한다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흥신소장과 안드로이드는 앙숙 관계이다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흥신소장과 안드로이드는 기계도에서 소활술을 가장 잘 다루는 존재이다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휴머노이드는</a:t>
            </a:r>
            <a:r>
              <a:rPr lang="ko-KR" altLang="en-US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안드로이드 측에서 만든 인간형 전투용 로봇이다</a:t>
            </a:r>
            <a:r>
              <a:rPr lang="en-US" altLang="ko-KR" sz="11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14302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쓰레기장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sp>
        <p:nvSpPr>
          <p:cNvPr id="160" name="내용 개체 틀 5"/>
          <p:cNvSpPr>
            <a:spLocks noGrp="1"/>
          </p:cNvSpPr>
          <p:nvPr>
            <p:ph sz="half" idx="4294967295"/>
          </p:nvPr>
        </p:nvSpPr>
        <p:spPr>
          <a:xfrm>
            <a:off x="498489" y="1644806"/>
            <a:ext cx="4073511" cy="45543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쓰레기장에서 안드로이드를 물리친 주인공과 흥신소장은 모든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휴머노이드를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제거한다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최강자전이라고 소문들이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자자했었고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이윽고 흥신소장이 최강자가 되어 지도자가 되었다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흥신소장의 도움으로 책을 찾은 주인공은 모든 기억을 되찾고 자신이 신임을 자각한다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그리고 주인공은 반 </a:t>
            </a:r>
            <a:r>
              <a:rPr lang="ko-KR" altLang="en-US" sz="15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전쟁파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리더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원로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흥신소장을 중도에 모아 종전협정을 맺기로 한다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1445801" y="1055326"/>
            <a:ext cx="1890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설명</a:t>
            </a:r>
          </a:p>
        </p:txBody>
      </p:sp>
      <p:pic>
        <p:nvPicPr>
          <p:cNvPr id="13" name="그림 12" descr="건물, 가구이(가) 표시된 사진&#10;&#10;자동 생성된 설명">
            <a:extLst>
              <a:ext uri="{FF2B5EF4-FFF2-40B4-BE49-F238E27FC236}">
                <a16:creationId xmlns:a16="http://schemas.microsoft.com/office/drawing/2014/main" id="{293E54E6-A40D-C05D-BAD6-B5C4715821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253" y="2390957"/>
            <a:ext cx="4550747" cy="255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243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쓰레기장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5750" y="1689108"/>
            <a:ext cx="378815" cy="3613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2452" y="1711886"/>
            <a:ext cx="3064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등장인물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주인공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휴머노이드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안드로이드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흥신소장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79DE4-7F4F-A301-E5F9-8D1F09BD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5750" y="2714223"/>
            <a:ext cx="378815" cy="361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A8552-A917-106E-2B35-CCCF43FD596E}"/>
              </a:ext>
            </a:extLst>
          </p:cNvPr>
          <p:cNvSpPr txBox="1"/>
          <p:nvPr/>
        </p:nvSpPr>
        <p:spPr>
          <a:xfrm>
            <a:off x="682452" y="2737001"/>
            <a:ext cx="338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액션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휴머노이드와의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전투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안드로이드와의 전투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책 읽기</a:t>
            </a:r>
            <a:endParaRPr lang="en-US" altLang="ko-KR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45FF3-78E2-6639-2B80-342F1D17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5750" y="3827217"/>
            <a:ext cx="378815" cy="361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5D364-E156-E15C-FB21-FFA41951AF1D}"/>
              </a:ext>
            </a:extLst>
          </p:cNvPr>
          <p:cNvSpPr txBox="1"/>
          <p:nvPr/>
        </p:nvSpPr>
        <p:spPr>
          <a:xfrm>
            <a:off x="682452" y="3849995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결과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마을로 이동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F7580B-87A3-872C-52CF-9282C30DC1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286931" y="4547518"/>
            <a:ext cx="378815" cy="361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C2587-F94F-49FF-237A-8C75690B421F}"/>
              </a:ext>
            </a:extLst>
          </p:cNvPr>
          <p:cNvSpPr txBox="1"/>
          <p:nvPr/>
        </p:nvSpPr>
        <p:spPr>
          <a:xfrm>
            <a:off x="683633" y="4570296"/>
            <a:ext cx="3245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보상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권능 통달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과거의 모든 기억</a:t>
            </a:r>
            <a:r>
              <a:rPr lang="en-US" altLang="ko-KR" sz="2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endParaRPr lang="ko-KR" altLang="en-US" sz="20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DED52-2A8F-D9AF-0343-6BCB305EEDC4}"/>
              </a:ext>
            </a:extLst>
          </p:cNvPr>
          <p:cNvSpPr txBox="1"/>
          <p:nvPr/>
        </p:nvSpPr>
        <p:spPr>
          <a:xfrm>
            <a:off x="5397212" y="1481053"/>
            <a:ext cx="292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탐색 가능 속성</a:t>
            </a:r>
            <a:r>
              <a:rPr lang="en-US" altLang="ko-KR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질서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85E52-ABF0-C4C6-5023-BA6AD72DD9F0}"/>
              </a:ext>
            </a:extLst>
          </p:cNvPr>
          <p:cNvSpPr txBox="1"/>
          <p:nvPr/>
        </p:nvSpPr>
        <p:spPr>
          <a:xfrm>
            <a:off x="5059260" y="1998646"/>
            <a:ext cx="3636628" cy="1846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주인공은 세 개의 권능을 통달하면서</a:t>
            </a:r>
            <a:r>
              <a:rPr lang="en-US" altLang="ko-KR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3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신이였음을</a:t>
            </a: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자각한다</a:t>
            </a:r>
            <a:r>
              <a:rPr lang="en-US" altLang="ko-KR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3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주인공은 기억을 잃기 전</a:t>
            </a:r>
            <a:r>
              <a:rPr lang="en-US" altLang="ko-KR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세계에 자신의 기억들을 책의 형태로 흩뿌렸다</a:t>
            </a:r>
            <a:r>
              <a:rPr lang="en-US" altLang="ko-KR" sz="13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31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3768792"/>
            <a:ext cx="4707364" cy="308920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flipV="1">
            <a:off x="167247" y="202990"/>
            <a:ext cx="2942409" cy="609601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7247" y="812594"/>
            <a:ext cx="2942409" cy="69851"/>
            <a:chOff x="2527653" y="3130094"/>
            <a:chExt cx="4240388" cy="45719"/>
          </a:xfrm>
        </p:grpSpPr>
        <p:sp>
          <p:nvSpPr>
            <p:cNvPr id="7" name="직사각형 6"/>
            <p:cNvSpPr/>
            <p:nvPr/>
          </p:nvSpPr>
          <p:spPr>
            <a:xfrm flipV="1">
              <a:off x="2527653" y="3130094"/>
              <a:ext cx="1060097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3587750" y="3130094"/>
              <a:ext cx="1060097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flipV="1">
              <a:off x="4647847" y="3130094"/>
              <a:ext cx="1060097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flipV="1">
              <a:off x="5707944" y="3130094"/>
              <a:ext cx="1060097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0985" y="186307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시나리오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/>
          <a:stretch/>
        </p:blipFill>
        <p:spPr>
          <a:xfrm>
            <a:off x="8204199" y="3314700"/>
            <a:ext cx="463551" cy="3141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DD60F99A-7D7D-78F1-116F-D8004886DB2E}"/>
              </a:ext>
            </a:extLst>
          </p:cNvPr>
          <p:cNvSpPr txBox="1">
            <a:spLocks/>
          </p:cNvSpPr>
          <p:nvPr/>
        </p:nvSpPr>
        <p:spPr>
          <a:xfrm>
            <a:off x="316919" y="1338304"/>
            <a:ext cx="6209587" cy="4581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latinLnBrk="1">
              <a:buNone/>
            </a:pP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물질 중엔 </a:t>
            </a:r>
            <a:r>
              <a:rPr lang="ko-KR" altLang="en-US" sz="1400" b="1" kern="100" dirty="0">
                <a:solidFill>
                  <a:srgbClr val="FF0000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인간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이 있었는데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인간은 신과 비슷한 외형을 가졌다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0" indent="0" algn="just" latinLnBrk="1">
              <a:buNone/>
            </a:pPr>
            <a:endParaRPr lang="en-US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신은 자신과 비슷한 인간을 보며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창조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변화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소멸의 </a:t>
            </a:r>
            <a:r>
              <a:rPr lang="ko-KR" altLang="en-US" sz="1400" b="1" kern="100" dirty="0">
                <a:solidFill>
                  <a:srgbClr val="FF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권능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을 주며 말했다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0" indent="0" algn="just" latinLnBrk="1">
              <a:buNone/>
            </a:pPr>
            <a:endParaRPr lang="en-US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en-US" altLang="ko-KR" sz="1400" b="1" i="1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“</a:t>
            </a:r>
            <a:r>
              <a:rPr lang="ko-KR" altLang="en-US" sz="1400" b="1" i="1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세 가지 </a:t>
            </a:r>
            <a:r>
              <a:rPr lang="ko-KR" altLang="en-US" sz="1400" b="1" i="1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권능</a:t>
            </a:r>
            <a:r>
              <a:rPr lang="ko-KR" altLang="en-US" sz="1400" b="1" i="1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을 통해 세계를 평화롭게 다스려라</a:t>
            </a:r>
            <a:r>
              <a:rPr lang="en-US" altLang="ko-KR" sz="1400" b="1" i="1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.”</a:t>
            </a:r>
          </a:p>
          <a:p>
            <a:pPr marL="0" indent="0" algn="just" latinLnBrk="1">
              <a:buNone/>
            </a:pPr>
            <a:endParaRPr lang="en-US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그렇게 인간은 세 가지 권능을 통해 세계를 평화롭게 다스리기 시작했다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0" indent="0" algn="just" latinLnBrk="1">
              <a:buNone/>
            </a:pPr>
            <a:endParaRPr lang="en-US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처음에는 평화롭게 유지가 되었지만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시간이 지날수록 인간들은 다투기 시작했다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0470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공간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마을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" y="6021844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99673" y="3462150"/>
            <a:ext cx="378815" cy="3613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96375" y="3484928"/>
            <a:ext cx="3438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등장인물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주인공</a:t>
            </a:r>
            <a:r>
              <a:rPr lang="en-US" altLang="ko-KR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반 </a:t>
            </a:r>
            <a:r>
              <a:rPr lang="ko-KR" altLang="en-US" sz="16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전쟁파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1600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마나술사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리더</a:t>
            </a:r>
            <a:r>
              <a:rPr lang="en-US" altLang="ko-KR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원로</a:t>
            </a:r>
            <a:r>
              <a:rPr lang="en-US" altLang="ko-KR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</a:t>
            </a:r>
          </a:p>
          <a:p>
            <a:r>
              <a:rPr lang="ko-KR" altLang="en-US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흥신소장</a:t>
            </a:r>
            <a:r>
              <a:rPr lang="en-US" altLang="ko-KR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족장</a:t>
            </a:r>
          </a:p>
        </p:txBody>
      </p:sp>
      <p:sp>
        <p:nvSpPr>
          <p:cNvPr id="160" name="내용 개체 틀 5"/>
          <p:cNvSpPr>
            <a:spLocks noGrp="1"/>
          </p:cNvSpPr>
          <p:nvPr>
            <p:ph sz="half" idx="4294967295"/>
          </p:nvPr>
        </p:nvSpPr>
        <p:spPr>
          <a:xfrm>
            <a:off x="367283" y="1435024"/>
            <a:ext cx="8263156" cy="16109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주인공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족장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반 </a:t>
            </a:r>
            <a:r>
              <a:rPr lang="ko-KR" altLang="en-US" sz="12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전쟁파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2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마나술사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리더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심해도의 원로들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흥신소장은 중도의 마을에서 종전협정을 맺게 된다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신의 능력을 모두 자각하여 깨달은 주인공은 중도의 주민들과 여행을 통해 느낀 경험을 토대로 가졌던 모든 힘을 봉인하고 인간으로 남기로 한다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79DE4-7F4F-A301-E5F9-8D1F09BD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99673" y="4223878"/>
            <a:ext cx="378815" cy="361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FA8552-A917-106E-2B35-CCCF43FD596E}"/>
              </a:ext>
            </a:extLst>
          </p:cNvPr>
          <p:cNvSpPr txBox="1"/>
          <p:nvPr/>
        </p:nvSpPr>
        <p:spPr>
          <a:xfrm>
            <a:off x="896375" y="4246656"/>
            <a:ext cx="3046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액션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대화</a:t>
            </a:r>
            <a:endParaRPr lang="en-US" altLang="ko-KR" sz="16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45FF3-78E2-6639-2B80-342F1D17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98489" y="4813877"/>
            <a:ext cx="378815" cy="361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5D364-E156-E15C-FB21-FFA41951AF1D}"/>
              </a:ext>
            </a:extLst>
          </p:cNvPr>
          <p:cNvSpPr txBox="1"/>
          <p:nvPr/>
        </p:nvSpPr>
        <p:spPr>
          <a:xfrm>
            <a:off x="895191" y="4836655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종전 선언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F7580B-87A3-872C-52CF-9282C30DC1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98489" y="5329384"/>
            <a:ext cx="378815" cy="361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C2587-F94F-49FF-237A-8C75690B421F}"/>
              </a:ext>
            </a:extLst>
          </p:cNvPr>
          <p:cNvSpPr txBox="1"/>
          <p:nvPr/>
        </p:nvSpPr>
        <p:spPr>
          <a:xfrm>
            <a:off x="895191" y="5352162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보상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엔딩</a:t>
            </a:r>
            <a:endParaRPr lang="ko-KR" altLang="en-US" sz="160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3436374" y="745463"/>
            <a:ext cx="1890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DED52-2A8F-D9AF-0343-6BCB305EEDC4}"/>
              </a:ext>
            </a:extLst>
          </p:cNvPr>
          <p:cNvSpPr txBox="1"/>
          <p:nvPr/>
        </p:nvSpPr>
        <p:spPr>
          <a:xfrm>
            <a:off x="5327009" y="3023263"/>
            <a:ext cx="292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탐색 가능 속성</a:t>
            </a:r>
            <a:r>
              <a:rPr lang="en-US" altLang="ko-KR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질서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85E52-ABF0-C4C6-5023-BA6AD72DD9F0}"/>
              </a:ext>
            </a:extLst>
          </p:cNvPr>
          <p:cNvSpPr txBox="1"/>
          <p:nvPr/>
        </p:nvSpPr>
        <p:spPr>
          <a:xfrm>
            <a:off x="4989057" y="3540856"/>
            <a:ext cx="3636628" cy="86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05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종전되었다</a:t>
            </a:r>
            <a:r>
              <a:rPr lang="en-US" altLang="ko-KR" sz="105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050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주인공은 신의 형태를 포기하고 인간의 모습으로 살기로 하였다</a:t>
            </a:r>
            <a:r>
              <a:rPr lang="en-US" altLang="ko-KR" sz="105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78849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13868" y="1720745"/>
            <a:ext cx="3116264" cy="2433025"/>
            <a:chOff x="3013868" y="1534478"/>
            <a:chExt cx="3116264" cy="243302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339" y="1534478"/>
              <a:ext cx="2479322" cy="1544524"/>
            </a:xfrm>
            <a:prstGeom prst="rect">
              <a:avLst/>
            </a:prstGeom>
          </p:spPr>
        </p:pic>
        <p:grpSp>
          <p:nvGrpSpPr>
            <p:cNvPr id="14" name="그룹 13"/>
            <p:cNvGrpSpPr/>
            <p:nvPr/>
          </p:nvGrpSpPr>
          <p:grpSpPr>
            <a:xfrm>
              <a:off x="3013868" y="3079002"/>
              <a:ext cx="3116264" cy="888501"/>
              <a:chOff x="3013868" y="2630269"/>
              <a:chExt cx="3116264" cy="88850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4196887" y="2630269"/>
                <a:ext cx="7617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err="1">
                    <a:gradFill>
                      <a:gsLst>
                        <a:gs pos="0">
                          <a:schemeClr val="tx1">
                            <a:lumMod val="95000"/>
                            <a:lumOff val="5000"/>
                          </a:schemeClr>
                        </a:gs>
                        <a:gs pos="100000">
                          <a:schemeClr val="tx1">
                            <a:lumMod val="95000"/>
                            <a:lumOff val="5000"/>
                          </a:schemeClr>
                        </a:gs>
                      </a:gsLst>
                      <a:lin ang="5400000" scaled="1"/>
                    </a:gradFill>
                    <a:latin typeface="포천 막걸리체" panose="02030503000000000000" pitchFamily="18" charset="-127"/>
                    <a:ea typeface="포천 막걸리체" panose="02030503000000000000" pitchFamily="18" charset="-127"/>
                  </a:rPr>
                  <a:t>QnA</a:t>
                </a:r>
                <a:endParaRPr lang="ko-KR" altLang="en-US" sz="3200" b="1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atin typeface="포천 막걸리체" panose="02030503000000000000" pitchFamily="18" charset="-127"/>
                  <a:ea typeface="포천 막걸리체" panose="02030503000000000000" pitchFamily="18" charset="-127"/>
                </a:endParaRPr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3013868" y="3429000"/>
                <a:ext cx="3116264" cy="89770"/>
                <a:chOff x="2527653" y="3130094"/>
                <a:chExt cx="4240388" cy="45719"/>
              </a:xfrm>
            </p:grpSpPr>
            <p:sp>
              <p:nvSpPr>
                <p:cNvPr id="17" name="직사각형 16"/>
                <p:cNvSpPr/>
                <p:nvPr/>
              </p:nvSpPr>
              <p:spPr>
                <a:xfrm flipV="1">
                  <a:off x="2527653" y="3130094"/>
                  <a:ext cx="1060097" cy="4571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 flipV="1">
                  <a:off x="3587750" y="3130094"/>
                  <a:ext cx="1060097" cy="45719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 flipV="1">
                  <a:off x="4647847" y="3130094"/>
                  <a:ext cx="1060097" cy="45719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 flipV="1">
                  <a:off x="5707944" y="3130094"/>
                  <a:ext cx="1060097" cy="45719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32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357" y="4055806"/>
            <a:ext cx="4270007" cy="280219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flipV="1">
            <a:off x="167247" y="202990"/>
            <a:ext cx="2942409" cy="609601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7247" y="812594"/>
            <a:ext cx="2942409" cy="69851"/>
            <a:chOff x="2527653" y="3130094"/>
            <a:chExt cx="4240388" cy="45719"/>
          </a:xfrm>
        </p:grpSpPr>
        <p:sp>
          <p:nvSpPr>
            <p:cNvPr id="7" name="직사각형 6"/>
            <p:cNvSpPr/>
            <p:nvPr/>
          </p:nvSpPr>
          <p:spPr>
            <a:xfrm flipV="1">
              <a:off x="2527653" y="3130094"/>
              <a:ext cx="1060097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3587750" y="3130094"/>
              <a:ext cx="1060097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flipV="1">
              <a:off x="4647847" y="3130094"/>
              <a:ext cx="1060097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flipV="1">
              <a:off x="5707944" y="3130094"/>
              <a:ext cx="1060097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0985" y="186307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시나리오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/>
          <a:stretch/>
        </p:blipFill>
        <p:spPr>
          <a:xfrm>
            <a:off x="8204199" y="3314700"/>
            <a:ext cx="463551" cy="3141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DD60F99A-7D7D-78F1-116F-D8004886DB2E}"/>
              </a:ext>
            </a:extLst>
          </p:cNvPr>
          <p:cNvSpPr txBox="1">
            <a:spLocks/>
          </p:cNvSpPr>
          <p:nvPr/>
        </p:nvSpPr>
        <p:spPr>
          <a:xfrm>
            <a:off x="316919" y="1047135"/>
            <a:ext cx="5265345" cy="530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latinLnBrk="1">
              <a:buNone/>
            </a:pP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어떤 사람들은 말했다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“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창조의 권능이 가장 위대하다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창조 없이는 세계는 없다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.”</a:t>
            </a:r>
          </a:p>
          <a:p>
            <a:pPr marL="0" indent="0" algn="just" latinLnBrk="1">
              <a:buNone/>
            </a:pPr>
            <a:endParaRPr lang="en-US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어떤 사람들은 말했다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“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아니다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창조와 소멸이 있다 해도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근원이 없다면 껍데기일 뿐이다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그렇기에 변화의 권능이 가장 위대하다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.”</a:t>
            </a:r>
          </a:p>
          <a:p>
            <a:pPr marL="0" indent="0" algn="just" latinLnBrk="1">
              <a:buNone/>
            </a:pPr>
            <a:endParaRPr lang="en-US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어떤 사람들은 말했다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“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아니다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창조와 변화 둘 다 소멸의 권능 앞에서는 사라질 뿐이다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그렇기에 소멸의 권능이 가장 위대하다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.”</a:t>
            </a:r>
          </a:p>
          <a:p>
            <a:pPr marL="0" indent="0" algn="just" latinLnBrk="1">
              <a:buNone/>
            </a:pPr>
            <a:endParaRPr lang="en-US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그렇게 사람들은 세 개의 </a:t>
            </a:r>
            <a:r>
              <a:rPr lang="ko-KR" altLang="en-US" sz="1400" b="1" kern="100" dirty="0">
                <a:solidFill>
                  <a:srgbClr val="FF0000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세력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으로 나눠지게 되었고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전쟁이 일어났다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0" indent="0" algn="just" latinLnBrk="1">
              <a:buNone/>
            </a:pPr>
            <a:endParaRPr lang="en-US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이들의 전쟁은 끝없이 이어졌다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0" indent="0" algn="just" latinLnBrk="1">
              <a:buNone/>
            </a:pPr>
            <a:endParaRPr lang="en-US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전쟁을 보게 된 신은 자신의 실수를 깨닫고 인간의 권능들을 </a:t>
            </a:r>
            <a:r>
              <a:rPr lang="ko-KR" altLang="en-US" sz="1400" kern="100" dirty="0" err="1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뺏어갔다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0" indent="0" algn="just" latinLnBrk="1">
              <a:buNone/>
            </a:pPr>
            <a:endParaRPr lang="en-US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권능을 뺏긴 세 개의 세력은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휴전을 선언하고 각각의 </a:t>
            </a:r>
            <a:r>
              <a:rPr lang="ko-KR" altLang="en-US" sz="1400" b="1" kern="100" dirty="0">
                <a:solidFill>
                  <a:srgbClr val="FF0000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국가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를 만들어 자신의 세력이 추구했던 권능을 연구했다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en-US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11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106" y="4055807"/>
            <a:ext cx="4270007" cy="280219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flipV="1">
            <a:off x="167247" y="202990"/>
            <a:ext cx="2942409" cy="609601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7247" y="812594"/>
            <a:ext cx="2942409" cy="69851"/>
            <a:chOff x="2527653" y="3130094"/>
            <a:chExt cx="4240388" cy="45719"/>
          </a:xfrm>
        </p:grpSpPr>
        <p:sp>
          <p:nvSpPr>
            <p:cNvPr id="7" name="직사각형 6"/>
            <p:cNvSpPr/>
            <p:nvPr/>
          </p:nvSpPr>
          <p:spPr>
            <a:xfrm flipV="1">
              <a:off x="2527653" y="3130094"/>
              <a:ext cx="1060097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3587750" y="3130094"/>
              <a:ext cx="1060097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flipV="1">
              <a:off x="4647847" y="3130094"/>
              <a:ext cx="1060097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flipV="1">
              <a:off x="5707944" y="3130094"/>
              <a:ext cx="1060097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0985" y="186307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시나리오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/>
          <a:stretch/>
        </p:blipFill>
        <p:spPr>
          <a:xfrm>
            <a:off x="8204199" y="3314700"/>
            <a:ext cx="463551" cy="3141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DD60F99A-7D7D-78F1-116F-D8004886DB2E}"/>
              </a:ext>
            </a:extLst>
          </p:cNvPr>
          <p:cNvSpPr txBox="1">
            <a:spLocks/>
          </p:cNvSpPr>
          <p:nvPr/>
        </p:nvSpPr>
        <p:spPr>
          <a:xfrm>
            <a:off x="316919" y="1032387"/>
            <a:ext cx="5434951" cy="5523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latinLnBrk="1">
              <a:lnSpc>
                <a:spcPct val="110000"/>
              </a:lnSpc>
              <a:buNone/>
            </a:pPr>
            <a:r>
              <a:rPr lang="ko-KR" altLang="ko-KR" sz="1400" b="1" kern="100" dirty="0">
                <a:solidFill>
                  <a:srgbClr val="FF0000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창조의 세력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은 모든 물질의 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근원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이 될 수 있는 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ko-KR" sz="1400" b="1" kern="100" dirty="0">
                <a:solidFill>
                  <a:srgbClr val="FF0000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마나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라는 것을 발견했다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하지만 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마나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는 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그릇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이 없었다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‘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마나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를 자신이 원하는 물질로 만들기 위해 연구한 창조의 세력은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‘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마나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en-US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이용하여 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자신이 원하는 물질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의 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그릇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을 유도하는 방법을 개발했다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이를 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ko-KR" sz="1400" b="1" kern="100" dirty="0">
                <a:solidFill>
                  <a:srgbClr val="FF0000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주문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이라고 불렀다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이렇게 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주문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을 통해 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마나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를 다루는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술법을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en-US" sz="1400" b="1" i="1" u="sng" kern="1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마나술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’’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이라 불렀다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 </a:t>
            </a:r>
          </a:p>
          <a:p>
            <a:pPr marL="0" indent="0" algn="just" latinLnBrk="1">
              <a:lnSpc>
                <a:spcPct val="110000"/>
              </a:lnSpc>
              <a:buNone/>
            </a:pPr>
            <a:endParaRPr lang="ko-KR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10000"/>
              </a:lnSpc>
              <a:buNone/>
            </a:pPr>
            <a:r>
              <a:rPr lang="ko-KR" altLang="ko-KR" sz="1400" b="1" kern="100" dirty="0">
                <a:solidFill>
                  <a:srgbClr val="FF0000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변화의 세력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은 기존의 물질에서 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근원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을 변화시키는 방법을 연구했다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그래서 </a:t>
            </a:r>
            <a:r>
              <a:rPr lang="ko-KR" altLang="en-US" sz="1400" b="1" kern="100" dirty="0">
                <a:solidFill>
                  <a:srgbClr val="FF0000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보석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을 소모하여 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기존의 물질의 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근원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을 변화시켜 다른 물질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로 변화시킬 수 있는 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en-US" sz="1400" b="1" i="1" u="sng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변환술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이라는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술법을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개발했다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</a:t>
            </a:r>
          </a:p>
          <a:p>
            <a:pPr marL="0" indent="0" algn="just" latinLnBrk="1">
              <a:lnSpc>
                <a:spcPct val="110000"/>
              </a:lnSpc>
              <a:buNone/>
            </a:pPr>
            <a:endParaRPr lang="ko-KR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10000"/>
              </a:lnSpc>
              <a:buNone/>
            </a:pPr>
            <a:r>
              <a:rPr lang="ko-KR" altLang="ko-KR" sz="1400" b="1" kern="100" dirty="0">
                <a:solidFill>
                  <a:srgbClr val="FF0000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소멸의 세력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은 물질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의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소멸을 촉진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하는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대가로 그만큼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활성화하는 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방법인 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en-US" sz="1400" kern="1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소활술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이라는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술법을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개발했다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소멸의 세력은 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en-US" sz="1400" b="1" i="1" u="sng" kern="100" dirty="0" err="1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소활술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’’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을 인간에게 적용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할 방법</a:t>
            </a:r>
            <a:r>
              <a:rPr lang="ko-KR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을 연구했고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자기 몸을 </a:t>
            </a:r>
            <a:r>
              <a:rPr lang="ko-KR" altLang="en-US" sz="1400" b="1" kern="100" dirty="0">
                <a:solidFill>
                  <a:srgbClr val="FF0000"/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기계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로 대체하고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자기 몸에 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en-US" sz="1400" kern="1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소활술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en-US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을 사용하는 방법을 개발했다</a:t>
            </a:r>
            <a:r>
              <a:rPr lang="en-US" altLang="ko-KR" sz="1400" kern="100" dirty="0"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 </a:t>
            </a:r>
          </a:p>
          <a:p>
            <a:pPr marL="0" indent="0" algn="just" latinLnBrk="1">
              <a:lnSpc>
                <a:spcPct val="110000"/>
              </a:lnSpc>
              <a:buNone/>
            </a:pPr>
            <a:endParaRPr lang="en-US" altLang="ko-KR" sz="1400" kern="100" dirty="0"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10000"/>
              </a:lnSpc>
              <a:buNone/>
            </a:pPr>
            <a:r>
              <a:rPr lang="ko-KR" altLang="en-US" sz="1400" i="1" u="sng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세 개의 술법은 상극이라</a:t>
            </a:r>
            <a:r>
              <a:rPr lang="en-US" altLang="ko-KR" sz="1400" i="1" u="sng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i="1" u="sng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한 개의 술법을 배운다면 다른 술법을 사용할 수 없다</a:t>
            </a:r>
            <a:r>
              <a:rPr lang="en-US" altLang="ko-KR" sz="1400" i="1" u="sng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9163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981</TotalTime>
  <Words>4175</Words>
  <Application>Microsoft Office PowerPoint</Application>
  <PresentationFormat>화면 슬라이드 쇼(4:3)</PresentationFormat>
  <Paragraphs>796</Paragraphs>
  <Slides>71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8" baseType="lpstr">
      <vt:lpstr>Calibri Light</vt:lpstr>
      <vt:lpstr>12롯데마트드림Light</vt:lpstr>
      <vt:lpstr>Arial</vt:lpstr>
      <vt:lpstr>Calibri</vt:lpstr>
      <vt:lpstr>포천 막걸리체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게임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술법</vt:lpstr>
      <vt:lpstr>술법</vt:lpstr>
      <vt:lpstr>공간 - 평면도</vt:lpstr>
      <vt:lpstr>공간 - 단면도 </vt:lpstr>
      <vt:lpstr>공간 - 전체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이한빈</dc:creator>
  <cp:lastModifiedBy>최 용성</cp:lastModifiedBy>
  <cp:revision>62</cp:revision>
  <dcterms:created xsi:type="dcterms:W3CDTF">2016-02-11T01:30:22Z</dcterms:created>
  <dcterms:modified xsi:type="dcterms:W3CDTF">2023-06-01T14:11:09Z</dcterms:modified>
  <cp:contentStatus/>
</cp:coreProperties>
</file>